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Lst>
  <p:notesMasterIdLst>
    <p:notesMasterId r:id="rId18"/>
  </p:notesMasterIdLst>
  <p:sldIdLst>
    <p:sldId id="483" r:id="rId2"/>
    <p:sldId id="484" r:id="rId3"/>
    <p:sldId id="488" r:id="rId4"/>
    <p:sldId id="489" r:id="rId5"/>
    <p:sldId id="492" r:id="rId6"/>
    <p:sldId id="486" r:id="rId7"/>
    <p:sldId id="495" r:id="rId8"/>
    <p:sldId id="496" r:id="rId9"/>
    <p:sldId id="490" r:id="rId10"/>
    <p:sldId id="491" r:id="rId11"/>
    <p:sldId id="493" r:id="rId12"/>
    <p:sldId id="497" r:id="rId13"/>
    <p:sldId id="498" r:id="rId14"/>
    <p:sldId id="499" r:id="rId15"/>
    <p:sldId id="500" r:id="rId16"/>
    <p:sldId id="494" r:id="rId1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Ümit GÜLYAĞI"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CC8D"/>
    <a:srgbClr val="E1C884"/>
    <a:srgbClr val="B49952"/>
    <a:srgbClr val="E3CB86"/>
    <a:srgbClr val="3B281A"/>
    <a:srgbClr val="797979"/>
    <a:srgbClr val="E1C883"/>
    <a:srgbClr val="B39952"/>
    <a:srgbClr val="B49A52"/>
    <a:srgbClr val="E3CC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Açık Stil 2 - Vurgu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16DA210-FB5B-4158-B5E0-FEB733F419BA}" styleName="Açık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Açık Stil 3 - Vurgu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Orta Stil 4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D083AE6-46FA-4A59-8FB0-9F97EB10719F}" styleName="Açık Stil 3 - Vurgu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DA37D80-6434-44D0-A028-1B22A696006F}" styleName="Açık Stil 3 - Vurgu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FECB4D8-DB02-4DC6-A0A2-4F2EBAE1DC90}" styleName="Orta Stil 1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Orta Stil 4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0A1B5D5-9B99-4C35-A422-299274C87663}" styleName="Orta Stil 1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D27102A9-8310-4765-A935-A1911B00CA55}" styleName="Açık Stil 1 - Vurgu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12C8C85-51F0-491E-9774-3900AFEF0FD7}" styleName="Açık Stil 2 - Vurgu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8799B23B-EC83-4686-B30A-512413B5E67A}" styleName="Açık Stil 3 - Vurgu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Orta Stil 1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27F97BB-C833-4FB7-BDE5-3F7075034690}" styleName="Tema Uygulanmış Stil 2 - Vurgu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ema Uygulanmış Stil 2 - Vurgu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7292A2E-F333-43FB-9621-5CBBE7FDCDCB}" styleName="Açık Stil 2 - Vurgu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333" autoAdjust="0"/>
    <p:restoredTop sz="96347" autoAdjust="0"/>
  </p:normalViewPr>
  <p:slideViewPr>
    <p:cSldViewPr snapToGrid="0">
      <p:cViewPr varScale="1">
        <p:scale>
          <a:sx n="65" d="100"/>
          <a:sy n="65" d="100"/>
        </p:scale>
        <p:origin x="640" y="4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CC784C-FAA5-41AE-B8C1-7F619AD23EA2}" type="datetimeFigureOut">
              <a:rPr lang="tr-TR" smtClean="0"/>
              <a:t>30.01.2025</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3644CD-6AFE-4FE0-9649-1423F5C38612}" type="slidenum">
              <a:rPr lang="tr-TR" smtClean="0"/>
              <a:t>‹#›</a:t>
            </a:fld>
            <a:endParaRPr lang="tr-TR"/>
          </a:p>
        </p:txBody>
      </p:sp>
    </p:spTree>
    <p:extLst>
      <p:ext uri="{BB962C8B-B14F-4D97-AF65-F5344CB8AC3E}">
        <p14:creationId xmlns:p14="http://schemas.microsoft.com/office/powerpoint/2010/main" val="279923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1140" y="2927433"/>
            <a:ext cx="7914209" cy="646331"/>
          </a:xfrm>
        </p:spPr>
        <p:txBody>
          <a:bodyPr anchor="b">
            <a:noAutofit/>
          </a:bodyPr>
          <a:lstStyle>
            <a:lvl1pPr algn="ctr">
              <a:defRPr sz="4400" b="1">
                <a:solidFill>
                  <a:schemeClr val="accent1">
                    <a:lumMod val="75000"/>
                  </a:schemeClr>
                </a:solidFill>
                <a:latin typeface="+mn-lt"/>
              </a:defRPr>
            </a:lvl1pPr>
          </a:lstStyle>
          <a:p>
            <a:r>
              <a:rPr lang="tr-TR" dirty="0" smtClean="0"/>
              <a:t>ASIL BAŞLIK STİLİ İÇİN TIKLATIN</a:t>
            </a:r>
            <a:endParaRPr lang="en-US" dirty="0"/>
          </a:p>
        </p:txBody>
      </p:sp>
      <p:sp>
        <p:nvSpPr>
          <p:cNvPr id="3" name="Subtitle 2"/>
          <p:cNvSpPr>
            <a:spLocks noGrp="1"/>
          </p:cNvSpPr>
          <p:nvPr>
            <p:ph type="subTitle" idx="1"/>
          </p:nvPr>
        </p:nvSpPr>
        <p:spPr>
          <a:xfrm>
            <a:off x="1143000" y="3962997"/>
            <a:ext cx="6858000" cy="461221"/>
          </a:xfrm>
        </p:spPr>
        <p:txBody>
          <a:bodyPr>
            <a:noAutofit/>
          </a:bodyPr>
          <a:lstStyle>
            <a:lvl1pPr marL="0" indent="0" algn="ctr">
              <a:buNone/>
              <a:defRPr sz="2800" i="1">
                <a:solidFill>
                  <a:srgbClr val="9C9C9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1C7F7857-1EC0-4408-8048-40136527FE44}" type="datetime1">
              <a:rPr lang="tr-TR" smtClean="0"/>
              <a:t>30.01.2025</a:t>
            </a:fld>
            <a:endParaRPr lang="tr-TR"/>
          </a:p>
        </p:txBody>
      </p:sp>
      <p:sp>
        <p:nvSpPr>
          <p:cNvPr id="5" name="Footer Placeholder 4"/>
          <p:cNvSpPr>
            <a:spLocks noGrp="1"/>
          </p:cNvSpPr>
          <p:nvPr>
            <p:ph type="ftr" sz="quarter" idx="11"/>
          </p:nvPr>
        </p:nvSpPr>
        <p:spPr/>
        <p:txBody>
          <a:bodyPr/>
          <a:lstStyle/>
          <a:p>
            <a:endParaRPr lang="tr-TR"/>
          </a:p>
        </p:txBody>
      </p:sp>
      <p:pic>
        <p:nvPicPr>
          <p:cNvPr id="8" name="Resim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55830" y="6556802"/>
            <a:ext cx="1688595" cy="195072"/>
          </a:xfrm>
          <a:prstGeom prst="rect">
            <a:avLst/>
          </a:prstGeom>
        </p:spPr>
      </p:pic>
      <p:sp>
        <p:nvSpPr>
          <p:cNvPr id="11" name="Dikdörtgen 10"/>
          <p:cNvSpPr/>
          <p:nvPr userDrawn="1"/>
        </p:nvSpPr>
        <p:spPr>
          <a:xfrm>
            <a:off x="0" y="3088229"/>
            <a:ext cx="628650" cy="324740"/>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tr-TR"/>
          </a:p>
        </p:txBody>
      </p:sp>
      <p:sp>
        <p:nvSpPr>
          <p:cNvPr id="12" name="Dikdörtgen 11"/>
          <p:cNvSpPr/>
          <p:nvPr userDrawn="1"/>
        </p:nvSpPr>
        <p:spPr>
          <a:xfrm>
            <a:off x="8515350" y="3088229"/>
            <a:ext cx="628650" cy="324740"/>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872830193"/>
      </p:ext>
    </p:extLst>
  </p:cSld>
  <p:clrMapOvr>
    <a:masterClrMapping/>
  </p:clrMapOvr>
  <p:timing>
    <p:tnLst>
      <p:par>
        <p:cTn id="1" dur="indefinite" restart="never" nodeType="tmRoot"/>
      </p:par>
    </p:tnLst>
  </p:timing>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C1BA871-66E2-4D56-8329-17D74E8A1F74}" type="datetime1">
              <a:rPr lang="tr-TR" smtClean="0"/>
              <a:t>30.01.2025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324056D-C6CF-445C-B21F-A69A13AF14B2}" type="slidenum">
              <a:rPr lang="tr-TR" smtClean="0"/>
              <a:t>‹#›</a:t>
            </a:fld>
            <a:endParaRPr lang="tr-TR"/>
          </a:p>
        </p:txBody>
      </p:sp>
    </p:spTree>
    <p:extLst>
      <p:ext uri="{BB962C8B-B14F-4D97-AF65-F5344CB8AC3E}">
        <p14:creationId xmlns:p14="http://schemas.microsoft.com/office/powerpoint/2010/main" val="563516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2241360-6008-4D0B-9A2F-72DB34AD1615}" type="datetime1">
              <a:rPr lang="tr-TR" smtClean="0"/>
              <a:t>30.01.2025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324056D-C6CF-445C-B21F-A69A13AF14B2}" type="slidenum">
              <a:rPr lang="tr-TR" smtClean="0"/>
              <a:t>‹#›</a:t>
            </a:fld>
            <a:endParaRPr lang="tr-TR"/>
          </a:p>
        </p:txBody>
      </p:sp>
    </p:spTree>
    <p:extLst>
      <p:ext uri="{BB962C8B-B14F-4D97-AF65-F5344CB8AC3E}">
        <p14:creationId xmlns:p14="http://schemas.microsoft.com/office/powerpoint/2010/main" val="2824121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22085"/>
            <a:ext cx="5184834" cy="324740"/>
          </a:xfrm>
        </p:spPr>
        <p:txBody>
          <a:bodyPr>
            <a:normAutofit/>
          </a:bodyPr>
          <a:lstStyle>
            <a:lvl1pPr>
              <a:defRPr sz="3600" b="1">
                <a:solidFill>
                  <a:schemeClr val="accent1">
                    <a:lumMod val="75000"/>
                  </a:schemeClr>
                </a:solidFill>
                <a:latin typeface="+mn-lt"/>
              </a:defRPr>
            </a:lvl1pPr>
          </a:lstStyle>
          <a:p>
            <a:r>
              <a:rPr lang="tr-TR" dirty="0" smtClean="0"/>
              <a:t>BAŞLIK</a:t>
            </a:r>
            <a:endParaRPr lang="en-US" dirty="0"/>
          </a:p>
        </p:txBody>
      </p:sp>
      <p:sp>
        <p:nvSpPr>
          <p:cNvPr id="3" name="Content Placeholder 2"/>
          <p:cNvSpPr>
            <a:spLocks noGrp="1"/>
          </p:cNvSpPr>
          <p:nvPr>
            <p:ph idx="1"/>
          </p:nvPr>
        </p:nvSpPr>
        <p:spPr>
          <a:xfrm>
            <a:off x="628650" y="1545074"/>
            <a:ext cx="7886700" cy="4351338"/>
          </a:xfrm>
        </p:spPr>
        <p:txBody>
          <a:body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Date Placeholder 3"/>
          <p:cNvSpPr>
            <a:spLocks noGrp="1"/>
          </p:cNvSpPr>
          <p:nvPr>
            <p:ph type="dt" sz="half" idx="10"/>
          </p:nvPr>
        </p:nvSpPr>
        <p:spPr/>
        <p:txBody>
          <a:bodyPr/>
          <a:lstStyle/>
          <a:p>
            <a:fld id="{FD05ED78-5036-4EC2-AF99-1ADB10D7344D}" type="datetime1">
              <a:rPr lang="tr-TR" smtClean="0"/>
              <a:t>30.01.2025</a:t>
            </a:fld>
            <a:endParaRPr lang="tr-TR" dirty="0"/>
          </a:p>
        </p:txBody>
      </p:sp>
      <p:sp>
        <p:nvSpPr>
          <p:cNvPr id="6" name="Slide Number Placeholder 5"/>
          <p:cNvSpPr>
            <a:spLocks noGrp="1"/>
          </p:cNvSpPr>
          <p:nvPr>
            <p:ph type="sldNum" sz="quarter" idx="12"/>
          </p:nvPr>
        </p:nvSpPr>
        <p:spPr/>
        <p:txBody>
          <a:bodyPr/>
          <a:lstStyle/>
          <a:p>
            <a:fld id="{C324056D-C6CF-445C-B21F-A69A13AF14B2}" type="slidenum">
              <a:rPr lang="tr-TR" smtClean="0"/>
              <a:t>‹#›</a:t>
            </a:fld>
            <a:endParaRPr lang="tr-TR" dirty="0"/>
          </a:p>
        </p:txBody>
      </p:sp>
      <p:sp>
        <p:nvSpPr>
          <p:cNvPr id="11" name="Dikdörtgen 10"/>
          <p:cNvSpPr/>
          <p:nvPr userDrawn="1"/>
        </p:nvSpPr>
        <p:spPr>
          <a:xfrm>
            <a:off x="0" y="522085"/>
            <a:ext cx="628650" cy="324740"/>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tr-TR"/>
          </a:p>
        </p:txBody>
      </p:sp>
      <p:pic>
        <p:nvPicPr>
          <p:cNvPr id="5" name="Resim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83189" y="364175"/>
            <a:ext cx="2468763" cy="609094"/>
          </a:xfrm>
          <a:prstGeom prst="rect">
            <a:avLst/>
          </a:prstGeom>
        </p:spPr>
      </p:pic>
      <p:pic>
        <p:nvPicPr>
          <p:cNvPr id="8" name="Resim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28197" y="328130"/>
            <a:ext cx="987153" cy="682428"/>
          </a:xfrm>
          <a:prstGeom prst="rect">
            <a:avLst/>
          </a:prstGeom>
        </p:spPr>
      </p:pic>
    </p:spTree>
    <p:extLst>
      <p:ext uri="{BB962C8B-B14F-4D97-AF65-F5344CB8AC3E}">
        <p14:creationId xmlns:p14="http://schemas.microsoft.com/office/powerpoint/2010/main" val="180874515"/>
      </p:ext>
    </p:extLst>
  </p:cSld>
  <p:clrMapOvr>
    <a:masterClrMapping/>
  </p:clrMapOvr>
  <p:timing>
    <p:tnLst>
      <p:par>
        <p:cTn id="1" dur="indefinite" restart="never" nodeType="tmRoot"/>
      </p:par>
    </p:tnLst>
  </p:timing>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tr-TR" smtClean="0"/>
              <a:t>Asıl başlık stili için tıklatın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670F28DD-DB84-4E61-9785-D6DE1C2F5679}" type="datetime1">
              <a:rPr lang="tr-TR" smtClean="0"/>
              <a:t>30.01.2025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324056D-C6CF-445C-B21F-A69A13AF14B2}" type="slidenum">
              <a:rPr lang="tr-TR" smtClean="0"/>
              <a:t>‹#›</a:t>
            </a:fld>
            <a:endParaRPr lang="tr-TR"/>
          </a:p>
        </p:txBody>
      </p:sp>
    </p:spTree>
    <p:extLst>
      <p:ext uri="{BB962C8B-B14F-4D97-AF65-F5344CB8AC3E}">
        <p14:creationId xmlns:p14="http://schemas.microsoft.com/office/powerpoint/2010/main" val="276818957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BF8405A2-EB2C-4A3E-ABEE-B486C93E6BBE}" type="datetime1">
              <a:rPr lang="tr-TR" smtClean="0"/>
              <a:t>30.01.2025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324056D-C6CF-445C-B21F-A69A13AF14B2}" type="slidenum">
              <a:rPr lang="tr-TR" smtClean="0"/>
              <a:t>‹#›</a:t>
            </a:fld>
            <a:endParaRPr lang="tr-TR"/>
          </a:p>
        </p:txBody>
      </p:sp>
    </p:spTree>
    <p:extLst>
      <p:ext uri="{BB962C8B-B14F-4D97-AF65-F5344CB8AC3E}">
        <p14:creationId xmlns:p14="http://schemas.microsoft.com/office/powerpoint/2010/main" val="95391449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629842" y="2505075"/>
            <a:ext cx="3868340"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4629150" y="2505075"/>
            <a:ext cx="3887391"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59B9807E-DE5F-498F-A066-342D4EE306E6}" type="datetime1">
              <a:rPr lang="tr-TR" smtClean="0"/>
              <a:t>30.01.2025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324056D-C6CF-445C-B21F-A69A13AF14B2}" type="slidenum">
              <a:rPr lang="tr-TR" smtClean="0"/>
              <a:t>‹#›</a:t>
            </a:fld>
            <a:endParaRPr lang="tr-TR"/>
          </a:p>
        </p:txBody>
      </p:sp>
    </p:spTree>
    <p:extLst>
      <p:ext uri="{BB962C8B-B14F-4D97-AF65-F5344CB8AC3E}">
        <p14:creationId xmlns:p14="http://schemas.microsoft.com/office/powerpoint/2010/main" val="305424116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6361E73C-B889-436F-A0FF-68577D16CBE1}" type="datetime1">
              <a:rPr lang="tr-TR" smtClean="0"/>
              <a:t>30.01.2025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324056D-C6CF-445C-B21F-A69A13AF14B2}" type="slidenum">
              <a:rPr lang="tr-TR" smtClean="0"/>
              <a:t>‹#›</a:t>
            </a:fld>
            <a:endParaRPr lang="tr-TR"/>
          </a:p>
        </p:txBody>
      </p:sp>
    </p:spTree>
    <p:extLst>
      <p:ext uri="{BB962C8B-B14F-4D97-AF65-F5344CB8AC3E}">
        <p14:creationId xmlns:p14="http://schemas.microsoft.com/office/powerpoint/2010/main" val="69842338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64D316-0D37-4F90-9139-940303F85988}" type="datetime1">
              <a:rPr lang="tr-TR" smtClean="0"/>
              <a:t>30.01.2025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324056D-C6CF-445C-B21F-A69A13AF14B2}" type="slidenum">
              <a:rPr lang="tr-TR" smtClean="0"/>
              <a:t>‹#›</a:t>
            </a:fld>
            <a:endParaRPr lang="tr-TR"/>
          </a:p>
        </p:txBody>
      </p:sp>
    </p:spTree>
    <p:extLst>
      <p:ext uri="{BB962C8B-B14F-4D97-AF65-F5344CB8AC3E}">
        <p14:creationId xmlns:p14="http://schemas.microsoft.com/office/powerpoint/2010/main" val="251501104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DCA5C696-5BEC-41F5-9887-4ED7F78BEEFD}" type="datetime1">
              <a:rPr lang="tr-TR" smtClean="0"/>
              <a:t>30.01.2025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324056D-C6CF-445C-B21F-A69A13AF14B2}" type="slidenum">
              <a:rPr lang="tr-TR" smtClean="0"/>
              <a:t>‹#›</a:t>
            </a:fld>
            <a:endParaRPr lang="tr-TR"/>
          </a:p>
        </p:txBody>
      </p:sp>
    </p:spTree>
    <p:extLst>
      <p:ext uri="{BB962C8B-B14F-4D97-AF65-F5344CB8AC3E}">
        <p14:creationId xmlns:p14="http://schemas.microsoft.com/office/powerpoint/2010/main" val="25345783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0BCFD1E0-2A87-498E-B8CE-CC9F58BAD62E}" type="datetime1">
              <a:rPr lang="tr-TR" smtClean="0"/>
              <a:t>30.01.2025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324056D-C6CF-445C-B21F-A69A13AF14B2}" type="slidenum">
              <a:rPr lang="tr-TR" smtClean="0"/>
              <a:t>‹#›</a:t>
            </a:fld>
            <a:endParaRPr lang="tr-TR"/>
          </a:p>
        </p:txBody>
      </p:sp>
    </p:spTree>
    <p:extLst>
      <p:ext uri="{BB962C8B-B14F-4D97-AF65-F5344CB8AC3E}">
        <p14:creationId xmlns:p14="http://schemas.microsoft.com/office/powerpoint/2010/main" val="60626111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BC05E4-EB35-4DD7-A2D1-4B4EA07055CE}" type="datetime1">
              <a:rPr lang="tr-TR" smtClean="0"/>
              <a:t>30.01.2025</a:t>
            </a:fld>
            <a:endParaRPr lang="tr-T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24056D-C6CF-445C-B21F-A69A13AF14B2}" type="slidenum">
              <a:rPr lang="tr-TR" smtClean="0"/>
              <a:t>‹#›</a:t>
            </a:fld>
            <a:endParaRPr lang="tr-TR"/>
          </a:p>
        </p:txBody>
      </p:sp>
    </p:spTree>
    <p:extLst>
      <p:ext uri="{BB962C8B-B14F-4D97-AF65-F5344CB8AC3E}">
        <p14:creationId xmlns:p14="http://schemas.microsoft.com/office/powerpoint/2010/main" val="33302482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fld id="{FD05ED78-5036-4EC2-AF99-1ADB10D7344D}" type="datetime1">
              <a:rPr lang="tr-TR" smtClean="0"/>
              <a:t>30.01.2025</a:t>
            </a:fld>
            <a:endParaRPr lang="tr-TR" dirty="0"/>
          </a:p>
        </p:txBody>
      </p:sp>
      <p:sp>
        <p:nvSpPr>
          <p:cNvPr id="5" name="Slayt Numarası Yer Tutucusu 4"/>
          <p:cNvSpPr>
            <a:spLocks noGrp="1"/>
          </p:cNvSpPr>
          <p:nvPr>
            <p:ph type="sldNum" sz="quarter" idx="12"/>
          </p:nvPr>
        </p:nvSpPr>
        <p:spPr/>
        <p:txBody>
          <a:bodyPr/>
          <a:lstStyle/>
          <a:p>
            <a:fld id="{C324056D-C6CF-445C-B21F-A69A13AF14B2}" type="slidenum">
              <a:rPr lang="tr-TR" smtClean="0"/>
              <a:t>1</a:t>
            </a:fld>
            <a:endParaRPr lang="tr-TR" dirty="0"/>
          </a:p>
        </p:txBody>
      </p:sp>
      <p:sp>
        <p:nvSpPr>
          <p:cNvPr id="7" name="4 Metin kutusu"/>
          <p:cNvSpPr txBox="1"/>
          <p:nvPr/>
        </p:nvSpPr>
        <p:spPr>
          <a:xfrm>
            <a:off x="4301058" y="1577954"/>
            <a:ext cx="4842942" cy="3416320"/>
          </a:xfrm>
          <a:prstGeom prst="rect">
            <a:avLst/>
          </a:prstGeom>
          <a:no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3600" b="1" dirty="0" smtClean="0">
                <a:solidFill>
                  <a:schemeClr val="accent1">
                    <a:lumMod val="75000"/>
                  </a:schemeClr>
                </a:solidFill>
                <a:ea typeface="+mj-ea"/>
                <a:cs typeface="+mj-cs"/>
              </a:rPr>
              <a:t>2025</a:t>
            </a:r>
          </a:p>
          <a:p>
            <a:pPr marL="0" marR="0" lvl="0" indent="0" algn="ctr" defTabSz="914400" rtl="0" eaLnBrk="1" fontAlgn="auto" latinLnBrk="0" hangingPunct="1">
              <a:lnSpc>
                <a:spcPct val="100000"/>
              </a:lnSpc>
              <a:spcBef>
                <a:spcPts val="0"/>
              </a:spcBef>
              <a:spcAft>
                <a:spcPts val="0"/>
              </a:spcAft>
              <a:buClrTx/>
              <a:buSzTx/>
              <a:buFontTx/>
              <a:buNone/>
              <a:tabLst/>
              <a:defRPr/>
            </a:pPr>
            <a:r>
              <a:rPr lang="tr-TR" sz="3600" b="1" dirty="0" smtClean="0">
                <a:solidFill>
                  <a:schemeClr val="accent1">
                    <a:lumMod val="75000"/>
                  </a:schemeClr>
                </a:solidFill>
                <a:ea typeface="+mj-ea"/>
                <a:cs typeface="+mj-cs"/>
              </a:rPr>
              <a:t> SOSYAL GELİŞMEYİ DESTEKLEME PROGRAMI</a:t>
            </a:r>
          </a:p>
          <a:p>
            <a:pPr marL="0" marR="0" lvl="0" indent="0" algn="ctr" defTabSz="914400" rtl="0" eaLnBrk="1" fontAlgn="auto" latinLnBrk="0" hangingPunct="1">
              <a:lnSpc>
                <a:spcPct val="100000"/>
              </a:lnSpc>
              <a:spcBef>
                <a:spcPts val="0"/>
              </a:spcBef>
              <a:spcAft>
                <a:spcPts val="0"/>
              </a:spcAft>
              <a:buClrTx/>
              <a:buSzTx/>
              <a:buFontTx/>
              <a:buNone/>
              <a:tabLst/>
              <a:defRPr/>
            </a:pPr>
            <a:r>
              <a:rPr lang="tr-TR" sz="3600" b="1" dirty="0" smtClean="0">
                <a:solidFill>
                  <a:schemeClr val="accent1">
                    <a:lumMod val="75000"/>
                  </a:schemeClr>
                </a:solidFill>
                <a:ea typeface="+mj-ea"/>
                <a:cs typeface="+mj-cs"/>
              </a:rPr>
              <a:t>BİLGİLENDİRME SUNUMU </a:t>
            </a:r>
            <a:endParaRPr lang="tr-TR" sz="3600" b="1" dirty="0">
              <a:solidFill>
                <a:schemeClr val="accent1">
                  <a:lumMod val="75000"/>
                </a:schemeClr>
              </a:solidFill>
              <a:ea typeface="+mj-ea"/>
              <a:cs typeface="+mj-cs"/>
            </a:endParaRPr>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8650" y="1381993"/>
            <a:ext cx="3672408" cy="3672408"/>
          </a:xfrm>
          <a:prstGeom prst="rect">
            <a:avLst/>
          </a:prstGeom>
          <a:ln>
            <a:no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prst="coolSlant"/>
          </a:sp3d>
        </p:spPr>
      </p:pic>
    </p:spTree>
    <p:extLst>
      <p:ext uri="{BB962C8B-B14F-4D97-AF65-F5344CB8AC3E}">
        <p14:creationId xmlns:p14="http://schemas.microsoft.com/office/powerpoint/2010/main" val="1657020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fld id="{FD05ED78-5036-4EC2-AF99-1ADB10D7344D}" type="datetime1">
              <a:rPr lang="tr-TR" smtClean="0"/>
              <a:t>30.01.2025</a:t>
            </a:fld>
            <a:endParaRPr lang="tr-TR" dirty="0"/>
          </a:p>
        </p:txBody>
      </p:sp>
      <p:sp>
        <p:nvSpPr>
          <p:cNvPr id="5" name="Slayt Numarası Yer Tutucusu 4"/>
          <p:cNvSpPr>
            <a:spLocks noGrp="1"/>
          </p:cNvSpPr>
          <p:nvPr>
            <p:ph type="sldNum" sz="quarter" idx="12"/>
          </p:nvPr>
        </p:nvSpPr>
        <p:spPr/>
        <p:txBody>
          <a:bodyPr/>
          <a:lstStyle/>
          <a:p>
            <a:fld id="{C324056D-C6CF-445C-B21F-A69A13AF14B2}" type="slidenum">
              <a:rPr lang="tr-TR" smtClean="0"/>
              <a:t>10</a:t>
            </a:fld>
            <a:endParaRPr lang="tr-TR" dirty="0"/>
          </a:p>
        </p:txBody>
      </p:sp>
      <p:sp>
        <p:nvSpPr>
          <p:cNvPr id="2" name="Unvan 1"/>
          <p:cNvSpPr>
            <a:spLocks noGrp="1"/>
          </p:cNvSpPr>
          <p:nvPr>
            <p:ph type="title"/>
          </p:nvPr>
        </p:nvSpPr>
        <p:spPr/>
        <p:txBody>
          <a:bodyPr>
            <a:normAutofit fontScale="90000"/>
          </a:bodyPr>
          <a:lstStyle/>
          <a:p>
            <a:r>
              <a:rPr lang="tr-TR" dirty="0" smtClean="0"/>
              <a:t>Desteklenmeyecek </a:t>
            </a:r>
            <a:br>
              <a:rPr lang="tr-TR" dirty="0" smtClean="0"/>
            </a:br>
            <a:r>
              <a:rPr lang="tr-TR" dirty="0" smtClean="0"/>
              <a:t>Projeler ve Faaliyetler  </a:t>
            </a:r>
            <a:endParaRPr lang="tr-TR" dirty="0"/>
          </a:p>
        </p:txBody>
      </p:sp>
      <p:sp>
        <p:nvSpPr>
          <p:cNvPr id="9" name="2 İçerik Yer Tutucusu"/>
          <p:cNvSpPr>
            <a:spLocks noGrp="1"/>
          </p:cNvSpPr>
          <p:nvPr>
            <p:ph idx="1"/>
          </p:nvPr>
        </p:nvSpPr>
        <p:spPr>
          <a:xfrm>
            <a:off x="359817" y="1135338"/>
            <a:ext cx="8424366" cy="5066479"/>
          </a:xfrm>
          <a:ln>
            <a:solidFill>
              <a:schemeClr val="accent1"/>
            </a:solidFill>
          </a:ln>
        </p:spPr>
        <p:style>
          <a:lnRef idx="2">
            <a:schemeClr val="accent2"/>
          </a:lnRef>
          <a:fillRef idx="1">
            <a:schemeClr val="lt1"/>
          </a:fillRef>
          <a:effectRef idx="0">
            <a:schemeClr val="accent2"/>
          </a:effectRef>
          <a:fontRef idx="minor">
            <a:schemeClr val="dk1"/>
          </a:fontRef>
        </p:style>
        <p:txBody>
          <a:bodyPr wrap="square" lIns="144000" tIns="144000" rIns="144000" bIns="144000">
            <a:spAutoFit/>
          </a:bodyPr>
          <a:lstStyle/>
          <a:p>
            <a:pPr lvl="0" algn="just"/>
            <a:r>
              <a:rPr lang="tr-TR" sz="2000" dirty="0"/>
              <a:t>Temel sosyal hizmet sunumuna yönelik yenilikçi niteliği olmayan projeler,</a:t>
            </a:r>
          </a:p>
          <a:p>
            <a:pPr lvl="0" algn="just"/>
            <a:r>
              <a:rPr lang="tr-TR" sz="2000" dirty="0"/>
              <a:t>Yurtdışı ziyaret ile yurtdışı seminer, konferans, eğitim vb. faaliyetleri içeren proje kalemleri,</a:t>
            </a:r>
          </a:p>
          <a:p>
            <a:pPr lvl="0" algn="just"/>
            <a:r>
              <a:rPr lang="tr-TR" sz="2000" dirty="0"/>
              <a:t>Sosyal yardım ve nakdi sosyal transfer mahiyetindeki unsurlar içeren projeler,</a:t>
            </a:r>
          </a:p>
          <a:p>
            <a:pPr algn="just"/>
            <a:r>
              <a:rPr lang="tr-TR" sz="2000" dirty="0" smtClean="0"/>
              <a:t>Okul </a:t>
            </a:r>
            <a:r>
              <a:rPr lang="tr-TR" sz="2000" dirty="0"/>
              <a:t>derslerini takviye amaçlı etüt faaliyetleri ve sınavlara hazırlık amacı taşıyan kurs        projeleri,</a:t>
            </a:r>
          </a:p>
          <a:p>
            <a:pPr lvl="0" algn="just"/>
            <a:r>
              <a:rPr lang="tr-TR" sz="2000" dirty="0"/>
              <a:t>Proje amaçları ile ilişkilendirilmemiş ve sürdürülebilirliği zayıf eğitim faaliyetlerine odaklanan projeler,</a:t>
            </a:r>
          </a:p>
          <a:p>
            <a:pPr lvl="0" algn="just"/>
            <a:r>
              <a:rPr lang="tr-TR" sz="2000" dirty="0"/>
              <a:t>Hâlihazırda başka bir kurum tarafından rutin olarak sunulan hizmetleri içeren projeler,</a:t>
            </a:r>
          </a:p>
          <a:p>
            <a:pPr lvl="0" algn="just"/>
            <a:r>
              <a:rPr lang="tr-TR" sz="2000" dirty="0"/>
              <a:t>Hedef kitle ile faaliyetleri arasında ilişki kurulamayan projeler,</a:t>
            </a:r>
          </a:p>
          <a:p>
            <a:pPr lvl="0" algn="just"/>
            <a:r>
              <a:rPr lang="tr-TR" sz="2000" dirty="0"/>
              <a:t>Sosyal sorunların tespiti ve bu sorunların çözümüne ilişkin sosyal araştırma, analiz ve raporlama faaliyetleriyle sınırlı projeler.</a:t>
            </a:r>
          </a:p>
        </p:txBody>
      </p:sp>
      <p:pic>
        <p:nvPicPr>
          <p:cNvPr id="10" name="Picture 4" descr="https://encrypted-tbn1.gstatic.com/images?q=tbn:ANd9GcRsm0B5xPlSuwG_fPdaCO4zAp-E0PE5PeMq51upwZIIVJ3HbxN6n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961" b="96078" l="1961" r="95425"/>
                    </a14:imgEffect>
                  </a14:imgLayer>
                </a14:imgProps>
              </a:ext>
              <a:ext uri="{28A0092B-C50C-407E-A947-70E740481C1C}">
                <a14:useLocalDpi xmlns:a14="http://schemas.microsoft.com/office/drawing/2010/main" val="0"/>
              </a:ext>
            </a:extLst>
          </a:blip>
          <a:srcRect/>
          <a:stretch>
            <a:fillRect/>
          </a:stretch>
        </p:blipFill>
        <p:spPr bwMode="auto">
          <a:xfrm>
            <a:off x="3922488" y="233572"/>
            <a:ext cx="489248" cy="489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15270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fld id="{FD05ED78-5036-4EC2-AF99-1ADB10D7344D}" type="datetime1">
              <a:rPr lang="tr-TR" smtClean="0"/>
              <a:t>30.01.2025</a:t>
            </a:fld>
            <a:endParaRPr lang="tr-TR" dirty="0"/>
          </a:p>
        </p:txBody>
      </p:sp>
      <p:sp>
        <p:nvSpPr>
          <p:cNvPr id="5" name="Slayt Numarası Yer Tutucusu 4"/>
          <p:cNvSpPr>
            <a:spLocks noGrp="1"/>
          </p:cNvSpPr>
          <p:nvPr>
            <p:ph type="sldNum" sz="quarter" idx="12"/>
          </p:nvPr>
        </p:nvSpPr>
        <p:spPr/>
        <p:txBody>
          <a:bodyPr/>
          <a:lstStyle/>
          <a:p>
            <a:fld id="{C324056D-C6CF-445C-B21F-A69A13AF14B2}" type="slidenum">
              <a:rPr lang="tr-TR" smtClean="0"/>
              <a:t>11</a:t>
            </a:fld>
            <a:endParaRPr lang="tr-TR" dirty="0"/>
          </a:p>
        </p:txBody>
      </p:sp>
      <p:sp>
        <p:nvSpPr>
          <p:cNvPr id="2" name="Unvan 1"/>
          <p:cNvSpPr>
            <a:spLocks noGrp="1"/>
          </p:cNvSpPr>
          <p:nvPr>
            <p:ph type="title"/>
          </p:nvPr>
        </p:nvSpPr>
        <p:spPr/>
        <p:txBody>
          <a:bodyPr>
            <a:normAutofit fontScale="90000"/>
          </a:bodyPr>
          <a:lstStyle/>
          <a:p>
            <a:r>
              <a:rPr lang="tr-TR" dirty="0" smtClean="0"/>
              <a:t>Başvuru Süreci </a:t>
            </a:r>
            <a:endParaRPr lang="tr-TR" dirty="0"/>
          </a:p>
        </p:txBody>
      </p:sp>
      <p:sp>
        <p:nvSpPr>
          <p:cNvPr id="7" name="2 İçerik Yer Tutucusu"/>
          <p:cNvSpPr>
            <a:spLocks noGrp="1"/>
          </p:cNvSpPr>
          <p:nvPr>
            <p:ph idx="1"/>
          </p:nvPr>
        </p:nvSpPr>
        <p:spPr>
          <a:xfrm>
            <a:off x="359817" y="1126139"/>
            <a:ext cx="8424366" cy="4168797"/>
          </a:xfrm>
          <a:ln>
            <a:solidFill>
              <a:schemeClr val="accent1"/>
            </a:solidFill>
          </a:ln>
        </p:spPr>
        <p:style>
          <a:lnRef idx="2">
            <a:schemeClr val="accent2"/>
          </a:lnRef>
          <a:fillRef idx="1">
            <a:schemeClr val="lt1"/>
          </a:fillRef>
          <a:effectRef idx="0">
            <a:schemeClr val="accent2"/>
          </a:effectRef>
          <a:fontRef idx="minor">
            <a:schemeClr val="dk1"/>
          </a:fontRef>
        </p:style>
        <p:txBody>
          <a:bodyPr wrap="square" lIns="144000" tIns="144000" rIns="144000" bIns="144000">
            <a:spAutoFit/>
          </a:bodyPr>
          <a:lstStyle/>
          <a:p>
            <a:pPr marL="0" indent="0" algn="just">
              <a:buNone/>
            </a:pPr>
            <a:r>
              <a:rPr lang="tr-TR" dirty="0"/>
              <a:t>Ajansımız tarafından SOGEP proje başvuru süreci iki aşamalı olarak yürütülecektir. Ön başvuru </a:t>
            </a:r>
            <a:r>
              <a:rPr lang="tr-TR" dirty="0" smtClean="0"/>
              <a:t>aşamasında öncelikli </a:t>
            </a:r>
            <a:r>
              <a:rPr lang="tr-TR" dirty="0"/>
              <a:t>temalar </a:t>
            </a:r>
            <a:r>
              <a:rPr lang="tr-TR" dirty="0" smtClean="0"/>
              <a:t>çerçevesinde, </a:t>
            </a:r>
            <a:r>
              <a:rPr lang="tr-TR" dirty="0"/>
              <a:t>yine </a:t>
            </a:r>
            <a:r>
              <a:rPr lang="tr-TR" dirty="0" smtClean="0"/>
              <a:t>proje </a:t>
            </a:r>
            <a:r>
              <a:rPr lang="tr-TR" dirty="0"/>
              <a:t>fikri formatına uygun olacak şekilde proje fikri önerilerinizin hazırlanarak en geç </a:t>
            </a:r>
            <a:r>
              <a:rPr lang="tr-TR" b="1" dirty="0"/>
              <a:t>16 Şubat 2025 </a:t>
            </a:r>
            <a:r>
              <a:rPr lang="tr-TR" dirty="0"/>
              <a:t>tarihine kadar </a:t>
            </a:r>
            <a:r>
              <a:rPr lang="tr-TR" b="1" u="sng" dirty="0"/>
              <a:t>sogep@fka.gov.tr</a:t>
            </a:r>
            <a:r>
              <a:rPr lang="tr-TR" dirty="0"/>
              <a:t> adresine e-posta ile gönderilmesi gerekmektedir. Uygun bulunan proje fikirleri ikinci başvuru aşamasına alınacak olup, bu aşamada proje geliştirme çalışmaları doğrudan Ajansımızın koordinasyonunda yapılacaktır.</a:t>
            </a:r>
          </a:p>
        </p:txBody>
      </p:sp>
    </p:spTree>
    <p:extLst>
      <p:ext uri="{BB962C8B-B14F-4D97-AF65-F5344CB8AC3E}">
        <p14:creationId xmlns:p14="http://schemas.microsoft.com/office/powerpoint/2010/main" val="25482993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fld id="{FD05ED78-5036-4EC2-AF99-1ADB10D7344D}" type="datetime1">
              <a:rPr lang="tr-TR" smtClean="0"/>
              <a:t>30.01.2025</a:t>
            </a:fld>
            <a:endParaRPr lang="tr-TR" dirty="0"/>
          </a:p>
        </p:txBody>
      </p:sp>
      <p:sp>
        <p:nvSpPr>
          <p:cNvPr id="5" name="Slayt Numarası Yer Tutucusu 4"/>
          <p:cNvSpPr>
            <a:spLocks noGrp="1"/>
          </p:cNvSpPr>
          <p:nvPr>
            <p:ph type="sldNum" sz="quarter" idx="12"/>
          </p:nvPr>
        </p:nvSpPr>
        <p:spPr/>
        <p:txBody>
          <a:bodyPr/>
          <a:lstStyle/>
          <a:p>
            <a:fld id="{C324056D-C6CF-445C-B21F-A69A13AF14B2}" type="slidenum">
              <a:rPr lang="tr-TR" smtClean="0"/>
              <a:t>12</a:t>
            </a:fld>
            <a:endParaRPr lang="tr-TR" dirty="0"/>
          </a:p>
        </p:txBody>
      </p:sp>
      <p:sp>
        <p:nvSpPr>
          <p:cNvPr id="2" name="Unvan 1"/>
          <p:cNvSpPr>
            <a:spLocks noGrp="1"/>
          </p:cNvSpPr>
          <p:nvPr>
            <p:ph type="title"/>
          </p:nvPr>
        </p:nvSpPr>
        <p:spPr/>
        <p:txBody>
          <a:bodyPr>
            <a:normAutofit fontScale="90000"/>
          </a:bodyPr>
          <a:lstStyle/>
          <a:p>
            <a:r>
              <a:rPr lang="tr-TR" dirty="0" smtClean="0"/>
              <a:t>Örnek Projeler </a:t>
            </a:r>
            <a:endParaRPr lang="tr-TR" dirty="0"/>
          </a:p>
        </p:txBody>
      </p:sp>
      <p:graphicFrame>
        <p:nvGraphicFramePr>
          <p:cNvPr id="8" name="Tablo 7"/>
          <p:cNvGraphicFramePr>
            <a:graphicFrameLocks noGrp="1"/>
          </p:cNvGraphicFramePr>
          <p:nvPr>
            <p:extLst>
              <p:ext uri="{D42A27DB-BD31-4B8C-83A1-F6EECF244321}">
                <p14:modId xmlns:p14="http://schemas.microsoft.com/office/powerpoint/2010/main" val="1987139119"/>
              </p:ext>
            </p:extLst>
          </p:nvPr>
        </p:nvGraphicFramePr>
        <p:xfrm>
          <a:off x="0" y="1438502"/>
          <a:ext cx="9144000" cy="2743200"/>
        </p:xfrm>
        <a:graphic>
          <a:graphicData uri="http://schemas.openxmlformats.org/drawingml/2006/table">
            <a:tbl>
              <a:tblPr firstRow="1" bandRow="1">
                <a:tableStyleId>{69CF1AB2-1976-4502-BF36-3FF5EA218861}</a:tableStyleId>
              </a:tblPr>
              <a:tblGrid>
                <a:gridCol w="1888067">
                  <a:extLst>
                    <a:ext uri="{9D8B030D-6E8A-4147-A177-3AD203B41FA5}">
                      <a16:colId xmlns:a16="http://schemas.microsoft.com/office/drawing/2014/main" val="20000"/>
                    </a:ext>
                  </a:extLst>
                </a:gridCol>
                <a:gridCol w="7255933">
                  <a:extLst>
                    <a:ext uri="{9D8B030D-6E8A-4147-A177-3AD203B41FA5}">
                      <a16:colId xmlns:a16="http://schemas.microsoft.com/office/drawing/2014/main" val="20001"/>
                    </a:ext>
                  </a:extLst>
                </a:gridCol>
              </a:tblGrid>
              <a:tr h="230997">
                <a:tc>
                  <a:txBody>
                    <a:bodyPr/>
                    <a:lstStyle/>
                    <a:p>
                      <a:pPr algn="just">
                        <a:spcAft>
                          <a:spcPts val="0"/>
                        </a:spcAft>
                      </a:pPr>
                      <a:r>
                        <a:rPr lang="tr-TR" sz="2000" dirty="0" smtClean="0">
                          <a:effectLst/>
                        </a:rPr>
                        <a:t>Proje Adı </a:t>
                      </a:r>
                      <a:endParaRPr lang="tr-TR" sz="2000" b="1" dirty="0">
                        <a:effectLst/>
                        <a:latin typeface="+mj-lt"/>
                        <a:ea typeface="Calibri"/>
                        <a:cs typeface="Times New Roman"/>
                      </a:endParaRPr>
                    </a:p>
                  </a:txBody>
                  <a:tcPr marL="68580" marR="68580" marT="0" marB="0" anchor="ctr"/>
                </a:tc>
                <a:tc>
                  <a:txBody>
                    <a:bodyPr/>
                    <a:lstStyle/>
                    <a:p>
                      <a:pPr algn="just">
                        <a:spcAft>
                          <a:spcPts val="0"/>
                        </a:spcAft>
                      </a:pPr>
                      <a:r>
                        <a:rPr lang="tr-TR" sz="2000" kern="1200" baseline="0" dirty="0" smtClean="0">
                          <a:effectLst/>
                        </a:rPr>
                        <a:t>Sütün Bereketiyle Kırsal Kalkınma Projesi </a:t>
                      </a:r>
                      <a:endParaRPr lang="tr-TR" sz="2000" b="0" kern="1200" baseline="0" dirty="0" smtClean="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10000"/>
                  </a:ext>
                </a:extLst>
              </a:tr>
              <a:tr h="215265">
                <a:tc>
                  <a:txBody>
                    <a:bodyPr/>
                    <a:lstStyle/>
                    <a:p>
                      <a:pPr algn="just">
                        <a:spcAft>
                          <a:spcPts val="0"/>
                        </a:spcAft>
                      </a:pPr>
                      <a:r>
                        <a:rPr lang="tr-TR" sz="2000" dirty="0" smtClean="0">
                          <a:effectLst/>
                        </a:rPr>
                        <a:t>Yararlanıcı Adı</a:t>
                      </a:r>
                      <a:endParaRPr lang="tr-TR" sz="2000" b="1" dirty="0">
                        <a:effectLst/>
                        <a:latin typeface="+mj-lt"/>
                        <a:ea typeface="Calibri"/>
                        <a:cs typeface="Times New Roman"/>
                      </a:endParaRPr>
                    </a:p>
                  </a:txBody>
                  <a:tcPr marL="68580" marR="68580" marT="0" marB="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tr-TR" sz="2000" kern="1200" dirty="0" smtClean="0">
                          <a:effectLst/>
                        </a:rPr>
                        <a:t>Bingöl</a:t>
                      </a:r>
                      <a:r>
                        <a:rPr lang="tr-TR" sz="2000" kern="1200" baseline="0" dirty="0" smtClean="0">
                          <a:effectLst/>
                        </a:rPr>
                        <a:t> İl Tarım ve Orman Müdürlüğü</a:t>
                      </a:r>
                      <a:endParaRPr lang="tr-TR" sz="2000" kern="1200" dirty="0" smtClean="0">
                        <a:solidFill>
                          <a:schemeClr val="dk1"/>
                        </a:solidFill>
                        <a:effectLst/>
                        <a:latin typeface="+mn-lt"/>
                        <a:ea typeface="Calibri"/>
                        <a:cs typeface="Times New Roman"/>
                      </a:endParaRPr>
                    </a:p>
                  </a:txBody>
                  <a:tcPr marL="68580" marR="68580" marT="0" marB="0" anchor="ctr"/>
                </a:tc>
                <a:extLst>
                  <a:ext uri="{0D108BD9-81ED-4DB2-BD59-A6C34878D82A}">
                    <a16:rowId xmlns:a16="http://schemas.microsoft.com/office/drawing/2014/main" val="10003"/>
                  </a:ext>
                </a:extLst>
              </a:tr>
              <a:tr h="1239760">
                <a:tc>
                  <a:txBody>
                    <a:bodyPr/>
                    <a:lstStyle/>
                    <a:p>
                      <a:pPr algn="just">
                        <a:spcAft>
                          <a:spcPts val="0"/>
                        </a:spcAft>
                      </a:pPr>
                      <a:r>
                        <a:rPr lang="tr-TR" sz="2000" dirty="0">
                          <a:effectLst/>
                        </a:rPr>
                        <a:t>Proje Özeti</a:t>
                      </a:r>
                      <a:endParaRPr lang="tr-TR" sz="2000" b="1" dirty="0">
                        <a:effectLst/>
                        <a:latin typeface="+mj-lt"/>
                        <a:ea typeface="Calibri"/>
                        <a:cs typeface="Times New Roman"/>
                      </a:endParaRP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tr-TR" sz="2000" kern="1200" dirty="0" smtClean="0">
                          <a:effectLst/>
                        </a:rPr>
                        <a:t>Proje ile süt üretim kapasitesi yüksek 10 köyde süt soğutma tankı,  jeneratör, süt kabul ünitesi, </a:t>
                      </a:r>
                      <a:r>
                        <a:rPr lang="tr-TR" sz="2000" kern="1200" dirty="0" err="1" smtClean="0">
                          <a:effectLst/>
                        </a:rPr>
                        <a:t>ph</a:t>
                      </a:r>
                      <a:r>
                        <a:rPr lang="tr-TR" sz="2000" kern="1200" dirty="0" smtClean="0">
                          <a:effectLst/>
                        </a:rPr>
                        <a:t> metre, süt analiz cihazı gibi makine-ekipmana sahip süt toplama merkezleri inşa edilmiş, çiftçilere eğitim verilerek bir yandan kaliteli sütün üretilmesi diğer yandan sağlıklı ortamlarda muhafaza edilmesi sağlanmıştır.</a:t>
                      </a:r>
                      <a:r>
                        <a:rPr lang="tr-TR" sz="2000" kern="1200" baseline="0" dirty="0" smtClean="0">
                          <a:effectLst/>
                        </a:rPr>
                        <a:t> Üreticilerin </a:t>
                      </a:r>
                      <a:r>
                        <a:rPr lang="tr-TR" sz="2000" kern="1200" dirty="0" smtClean="0">
                          <a:effectLst/>
                        </a:rPr>
                        <a:t>elde ettiği sütte bozulmalara bağlı olarak yaşanabilecek ürün kayıpları</a:t>
                      </a:r>
                      <a:r>
                        <a:rPr lang="tr-TR" sz="2000" kern="1200" baseline="0" dirty="0" smtClean="0">
                          <a:effectLst/>
                        </a:rPr>
                        <a:t> </a:t>
                      </a:r>
                      <a:r>
                        <a:rPr lang="tr-TR" sz="2000" kern="1200" dirty="0" smtClean="0">
                          <a:effectLst/>
                        </a:rPr>
                        <a:t>önlenmiş</a:t>
                      </a:r>
                      <a:r>
                        <a:rPr lang="tr-TR" sz="2000" kern="1200" baseline="0" dirty="0" smtClean="0">
                          <a:effectLst/>
                        </a:rPr>
                        <a:t> ve</a:t>
                      </a:r>
                      <a:r>
                        <a:rPr lang="tr-TR" sz="2000" kern="1200" dirty="0" smtClean="0">
                          <a:effectLst/>
                        </a:rPr>
                        <a:t> çiğ sütün pazarlanması ile ilgili sorunların çözülmesi sağlanmıştır. </a:t>
                      </a:r>
                      <a:endParaRPr lang="tr-TR" sz="2000" b="0" i="0" kern="1200" baseline="0" dirty="0" smtClean="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0005"/>
                  </a:ext>
                </a:extLst>
              </a:tr>
            </a:tbl>
          </a:graphicData>
        </a:graphic>
      </p:graphicFrame>
      <p:pic>
        <p:nvPicPr>
          <p:cNvPr id="9" name="Resim 8" descr="\\192.168.15.11\fka\1. Çalışma Birimleri\20. İDB\Proje Fotoğrafları\3-SOGEP\2020\Sütün Bereketiyle Kırsal Kalkınma\IMG_20220808_133825.jpg"/>
          <p:cNvPicPr/>
          <p:nvPr/>
        </p:nvPicPr>
        <p:blipFill>
          <a:blip r:embed="rId2"/>
          <a:stretch/>
        </p:blipFill>
        <p:spPr bwMode="auto">
          <a:xfrm>
            <a:off x="608" y="4190106"/>
            <a:ext cx="3371191" cy="2660043"/>
          </a:xfrm>
          <a:prstGeom prst="rect">
            <a:avLst/>
          </a:prstGeom>
          <a:noFill/>
          <a:ln>
            <a:noFill/>
          </a:ln>
        </p:spPr>
      </p:pic>
      <p:pic>
        <p:nvPicPr>
          <p:cNvPr id="10" name="Resim 9"/>
          <p:cNvPicPr/>
          <p:nvPr/>
        </p:nvPicPr>
        <p:blipFill>
          <a:blip r:embed="rId3"/>
          <a:stretch/>
        </p:blipFill>
        <p:spPr bwMode="auto">
          <a:xfrm>
            <a:off x="3371799" y="4190107"/>
            <a:ext cx="5767739" cy="2660042"/>
          </a:xfrm>
          <a:prstGeom prst="rect">
            <a:avLst/>
          </a:prstGeom>
          <a:noFill/>
          <a:ln>
            <a:noFill/>
          </a:ln>
        </p:spPr>
      </p:pic>
    </p:spTree>
    <p:extLst>
      <p:ext uri="{BB962C8B-B14F-4D97-AF65-F5344CB8AC3E}">
        <p14:creationId xmlns:p14="http://schemas.microsoft.com/office/powerpoint/2010/main" val="36203033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fld id="{FD05ED78-5036-4EC2-AF99-1ADB10D7344D}" type="datetime1">
              <a:rPr lang="tr-TR" smtClean="0"/>
              <a:t>30.01.2025</a:t>
            </a:fld>
            <a:endParaRPr lang="tr-TR" dirty="0"/>
          </a:p>
        </p:txBody>
      </p:sp>
      <p:sp>
        <p:nvSpPr>
          <p:cNvPr id="5" name="Slayt Numarası Yer Tutucusu 4"/>
          <p:cNvSpPr>
            <a:spLocks noGrp="1"/>
          </p:cNvSpPr>
          <p:nvPr>
            <p:ph type="sldNum" sz="quarter" idx="12"/>
          </p:nvPr>
        </p:nvSpPr>
        <p:spPr/>
        <p:txBody>
          <a:bodyPr/>
          <a:lstStyle/>
          <a:p>
            <a:fld id="{C324056D-C6CF-445C-B21F-A69A13AF14B2}" type="slidenum">
              <a:rPr lang="tr-TR" smtClean="0"/>
              <a:t>13</a:t>
            </a:fld>
            <a:endParaRPr lang="tr-TR" dirty="0"/>
          </a:p>
        </p:txBody>
      </p:sp>
      <p:sp>
        <p:nvSpPr>
          <p:cNvPr id="2" name="Unvan 1"/>
          <p:cNvSpPr>
            <a:spLocks noGrp="1"/>
          </p:cNvSpPr>
          <p:nvPr>
            <p:ph type="title"/>
          </p:nvPr>
        </p:nvSpPr>
        <p:spPr/>
        <p:txBody>
          <a:bodyPr>
            <a:normAutofit fontScale="90000"/>
          </a:bodyPr>
          <a:lstStyle/>
          <a:p>
            <a:r>
              <a:rPr lang="tr-TR" dirty="0" smtClean="0"/>
              <a:t>Örnek Projeler </a:t>
            </a:r>
            <a:endParaRPr lang="tr-TR" dirty="0"/>
          </a:p>
        </p:txBody>
      </p:sp>
      <p:graphicFrame>
        <p:nvGraphicFramePr>
          <p:cNvPr id="6" name="Tablo 5"/>
          <p:cNvGraphicFramePr>
            <a:graphicFrameLocks noGrp="1"/>
          </p:cNvGraphicFramePr>
          <p:nvPr>
            <p:extLst>
              <p:ext uri="{D42A27DB-BD31-4B8C-83A1-F6EECF244321}">
                <p14:modId xmlns:p14="http://schemas.microsoft.com/office/powerpoint/2010/main" val="3306023157"/>
              </p:ext>
            </p:extLst>
          </p:nvPr>
        </p:nvGraphicFramePr>
        <p:xfrm>
          <a:off x="17038" y="1126727"/>
          <a:ext cx="9113169" cy="3227506"/>
        </p:xfrm>
        <a:graphic>
          <a:graphicData uri="http://schemas.openxmlformats.org/drawingml/2006/table">
            <a:tbl>
              <a:tblPr firstRow="1" bandRow="1">
                <a:tableStyleId>{69CF1AB2-1976-4502-BF36-3FF5EA218861}</a:tableStyleId>
              </a:tblPr>
              <a:tblGrid>
                <a:gridCol w="1881700">
                  <a:extLst>
                    <a:ext uri="{9D8B030D-6E8A-4147-A177-3AD203B41FA5}">
                      <a16:colId xmlns:a16="http://schemas.microsoft.com/office/drawing/2014/main" val="20000"/>
                    </a:ext>
                  </a:extLst>
                </a:gridCol>
                <a:gridCol w="7231469">
                  <a:extLst>
                    <a:ext uri="{9D8B030D-6E8A-4147-A177-3AD203B41FA5}">
                      <a16:colId xmlns:a16="http://schemas.microsoft.com/office/drawing/2014/main" val="20001"/>
                    </a:ext>
                  </a:extLst>
                </a:gridCol>
              </a:tblGrid>
              <a:tr h="321687">
                <a:tc>
                  <a:txBody>
                    <a:bodyPr/>
                    <a:lstStyle/>
                    <a:p>
                      <a:pPr algn="just">
                        <a:spcAft>
                          <a:spcPts val="0"/>
                        </a:spcAft>
                      </a:pPr>
                      <a:r>
                        <a:rPr lang="tr-TR" sz="1900" dirty="0" smtClean="0">
                          <a:effectLst/>
                        </a:rPr>
                        <a:t>Proje </a:t>
                      </a:r>
                      <a:r>
                        <a:rPr lang="tr-TR" sz="1900" dirty="0">
                          <a:effectLst/>
                        </a:rPr>
                        <a:t>Adı</a:t>
                      </a:r>
                      <a:endParaRPr lang="tr-TR" sz="1900" b="1" dirty="0">
                        <a:effectLst/>
                        <a:latin typeface="+mj-lt"/>
                        <a:ea typeface="Calibri"/>
                        <a:cs typeface="Times New Roman"/>
                      </a:endParaRPr>
                    </a:p>
                  </a:txBody>
                  <a:tcPr marL="68580" marR="68580" marT="0" marB="0" anchor="ctr"/>
                </a:tc>
                <a:tc>
                  <a:txBody>
                    <a:bodyPr/>
                    <a:lstStyle/>
                    <a:p>
                      <a:pPr algn="just">
                        <a:spcAft>
                          <a:spcPts val="0"/>
                        </a:spcAft>
                      </a:pPr>
                      <a:r>
                        <a:rPr lang="tr-TR" sz="1900" kern="1200" baseline="0" dirty="0" err="1" smtClean="0">
                          <a:effectLst/>
                        </a:rPr>
                        <a:t>Sosyalhane</a:t>
                      </a:r>
                      <a:r>
                        <a:rPr lang="tr-TR" sz="1900" kern="1200" baseline="0" dirty="0" smtClean="0">
                          <a:effectLst/>
                        </a:rPr>
                        <a:t> Projesi </a:t>
                      </a:r>
                      <a:endParaRPr lang="tr-TR" sz="1900" b="0" kern="1200" baseline="0" dirty="0" smtClean="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10000"/>
                  </a:ext>
                </a:extLst>
              </a:tr>
              <a:tr h="299779">
                <a:tc>
                  <a:txBody>
                    <a:bodyPr/>
                    <a:lstStyle/>
                    <a:p>
                      <a:pPr algn="just">
                        <a:spcAft>
                          <a:spcPts val="0"/>
                        </a:spcAft>
                      </a:pPr>
                      <a:r>
                        <a:rPr lang="tr-TR" sz="1900" dirty="0" smtClean="0">
                          <a:effectLst/>
                        </a:rPr>
                        <a:t>Yararlanıcı Adı</a:t>
                      </a:r>
                      <a:endParaRPr lang="tr-TR" sz="1900" b="1" dirty="0">
                        <a:effectLst/>
                        <a:latin typeface="+mj-lt"/>
                        <a:ea typeface="Calibri"/>
                        <a:cs typeface="Times New Roman"/>
                      </a:endParaRPr>
                    </a:p>
                  </a:txBody>
                  <a:tcPr marL="68580" marR="68580" marT="0" marB="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tr-TR" sz="1900" kern="1200" dirty="0" smtClean="0">
                          <a:effectLst/>
                        </a:rPr>
                        <a:t>Elazığ Belediye Başkanlığı</a:t>
                      </a:r>
                      <a:endParaRPr lang="tr-TR" sz="1900" kern="1200" dirty="0" smtClean="0">
                        <a:solidFill>
                          <a:schemeClr val="dk1"/>
                        </a:solidFill>
                        <a:effectLst/>
                        <a:latin typeface="+mn-lt"/>
                        <a:ea typeface="Calibri"/>
                        <a:cs typeface="Times New Roman"/>
                      </a:endParaRPr>
                    </a:p>
                  </a:txBody>
                  <a:tcPr marL="68580" marR="68580" marT="0" marB="0" anchor="ctr"/>
                </a:tc>
                <a:extLst>
                  <a:ext uri="{0D108BD9-81ED-4DB2-BD59-A6C34878D82A}">
                    <a16:rowId xmlns:a16="http://schemas.microsoft.com/office/drawing/2014/main" val="10003"/>
                  </a:ext>
                </a:extLst>
              </a:tr>
              <a:tr h="1371956">
                <a:tc>
                  <a:txBody>
                    <a:bodyPr/>
                    <a:lstStyle/>
                    <a:p>
                      <a:pPr algn="just">
                        <a:spcAft>
                          <a:spcPts val="0"/>
                        </a:spcAft>
                      </a:pPr>
                      <a:r>
                        <a:rPr lang="tr-TR" sz="1900" dirty="0">
                          <a:effectLst/>
                        </a:rPr>
                        <a:t>Proje Özeti</a:t>
                      </a:r>
                      <a:endParaRPr lang="tr-TR" sz="1900" b="1" dirty="0">
                        <a:effectLst/>
                        <a:latin typeface="+mj-lt"/>
                        <a:ea typeface="Calibri"/>
                        <a:cs typeface="Times New Roman"/>
                      </a:endParaRPr>
                    </a:p>
                  </a:txBody>
                  <a:tcPr marL="68580" marR="68580" marT="0" marB="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tr-TR" sz="1900" kern="1200" baseline="0" dirty="0" smtClean="0">
                          <a:effectLst/>
                        </a:rPr>
                        <a:t>Elazığ ili Güney Çevre Yolu Yemişlik Mevkii TOKİ İnşaat Bölgesinde, mesleki eğitim atölyeleri, çocuk oyun alanları, kütüphane, kodlama ve robotik atölyesi, seminer salonu ve idari birimden oluşan 1900 m2 zemin üzerinde 650 m2  alana sahip </a:t>
                      </a:r>
                      <a:r>
                        <a:rPr lang="tr-TR" sz="1900" kern="1200" baseline="0" dirty="0" err="1" smtClean="0">
                          <a:effectLst/>
                        </a:rPr>
                        <a:t>Sosyalhane</a:t>
                      </a:r>
                      <a:r>
                        <a:rPr lang="tr-TR" sz="1900" kern="1200" baseline="0" dirty="0" smtClean="0">
                          <a:effectLst/>
                        </a:rPr>
                        <a:t> binası inşa edilerek Elazığ Depremi sonrası evini kaybeden ailelerin ve sosyal dışlanmaya maruz kalan insanların yararlanacağı bir merkez oluşturulmuştur. </a:t>
                      </a:r>
                      <a:r>
                        <a:rPr lang="tr-TR" sz="1900" kern="1200" baseline="0" dirty="0" err="1" smtClean="0">
                          <a:effectLst/>
                        </a:rPr>
                        <a:t>Sosyalhane</a:t>
                      </a:r>
                      <a:r>
                        <a:rPr lang="tr-TR" sz="1900" kern="1200" baseline="0" dirty="0" smtClean="0">
                          <a:effectLst/>
                        </a:rPr>
                        <a:t> binasında oluşturulan atölyelerde ev kadınlarına uygulamalı mesleki eğitim verilirken, robotik kodlama atölyesinde çocuklara kodlama eğitimi verilmektedir. </a:t>
                      </a:r>
                      <a:endParaRPr lang="tr-TR" sz="1900" b="0" i="0" kern="1200" baseline="0" dirty="0" smtClean="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0005"/>
                  </a:ext>
                </a:extLst>
              </a:tr>
            </a:tbl>
          </a:graphicData>
        </a:graphic>
      </p:graphicFrame>
      <p:pic>
        <p:nvPicPr>
          <p:cNvPr id="7" name="Picture 2" descr="C:\Users\mehmet.budancamanak\Desktop\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8" y="4361613"/>
            <a:ext cx="3186810" cy="248890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mehmet.budancamanak\Desktop\s33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7" y="4359209"/>
            <a:ext cx="2515465" cy="249130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www.elazig.bel.tr/dosya/haber/galeriler/whatsapp-image-2022-11-04-at-160038-1_1667567291_B4KvyL.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9313" y="4350114"/>
            <a:ext cx="3410894" cy="25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02047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fld id="{FD05ED78-5036-4EC2-AF99-1ADB10D7344D}" type="datetime1">
              <a:rPr lang="tr-TR" smtClean="0"/>
              <a:t>30.01.2025</a:t>
            </a:fld>
            <a:endParaRPr lang="tr-TR" dirty="0"/>
          </a:p>
        </p:txBody>
      </p:sp>
      <p:sp>
        <p:nvSpPr>
          <p:cNvPr id="5" name="Slayt Numarası Yer Tutucusu 4"/>
          <p:cNvSpPr>
            <a:spLocks noGrp="1"/>
          </p:cNvSpPr>
          <p:nvPr>
            <p:ph type="sldNum" sz="quarter" idx="12"/>
          </p:nvPr>
        </p:nvSpPr>
        <p:spPr/>
        <p:txBody>
          <a:bodyPr/>
          <a:lstStyle/>
          <a:p>
            <a:fld id="{C324056D-C6CF-445C-B21F-A69A13AF14B2}" type="slidenum">
              <a:rPr lang="tr-TR" smtClean="0"/>
              <a:t>14</a:t>
            </a:fld>
            <a:endParaRPr lang="tr-TR" dirty="0"/>
          </a:p>
        </p:txBody>
      </p:sp>
      <p:sp>
        <p:nvSpPr>
          <p:cNvPr id="2" name="Unvan 1"/>
          <p:cNvSpPr>
            <a:spLocks noGrp="1"/>
          </p:cNvSpPr>
          <p:nvPr>
            <p:ph type="title"/>
          </p:nvPr>
        </p:nvSpPr>
        <p:spPr/>
        <p:txBody>
          <a:bodyPr>
            <a:normAutofit fontScale="90000"/>
          </a:bodyPr>
          <a:lstStyle/>
          <a:p>
            <a:r>
              <a:rPr lang="tr-TR" dirty="0" smtClean="0"/>
              <a:t>Örnek Projeler </a:t>
            </a:r>
            <a:endParaRPr lang="tr-TR" dirty="0"/>
          </a:p>
        </p:txBody>
      </p:sp>
      <p:pic>
        <p:nvPicPr>
          <p:cNvPr id="6" name="Picture 3" descr="C:\Users\mehmet.budancamanak\Desktop\WhatsApp Image 2021-11-10 at 15.29.25.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5" y="4221088"/>
            <a:ext cx="3142599" cy="23042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mehmet.budancamanak\Desktop\WhatsApp Image 2021-11-10 at 15.30.00.jpe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150464" y="4221088"/>
            <a:ext cx="3006906" cy="23042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Malatya'da Ã§ilek 'kadÄ±n elinde' yetiÅiyor - KayÄ±sÄ± Haber Malatya Ekonom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1152" y="4221088"/>
            <a:ext cx="3029998" cy="230425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o 8"/>
          <p:cNvGraphicFramePr>
            <a:graphicFrameLocks noGrp="1"/>
          </p:cNvGraphicFramePr>
          <p:nvPr>
            <p:extLst>
              <p:ext uri="{D42A27DB-BD31-4B8C-83A1-F6EECF244321}">
                <p14:modId xmlns:p14="http://schemas.microsoft.com/office/powerpoint/2010/main" val="2757074694"/>
              </p:ext>
            </p:extLst>
          </p:nvPr>
        </p:nvGraphicFramePr>
        <p:xfrm>
          <a:off x="-2850" y="1143977"/>
          <a:ext cx="9144000" cy="3064887"/>
        </p:xfrm>
        <a:graphic>
          <a:graphicData uri="http://schemas.openxmlformats.org/drawingml/2006/table">
            <a:tbl>
              <a:tblPr firstRow="1" bandRow="1">
                <a:tableStyleId>{69CF1AB2-1976-4502-BF36-3FF5EA218861}</a:tableStyleId>
              </a:tblPr>
              <a:tblGrid>
                <a:gridCol w="1888067">
                  <a:extLst>
                    <a:ext uri="{9D8B030D-6E8A-4147-A177-3AD203B41FA5}">
                      <a16:colId xmlns:a16="http://schemas.microsoft.com/office/drawing/2014/main" val="20000"/>
                    </a:ext>
                  </a:extLst>
                </a:gridCol>
                <a:gridCol w="7255933">
                  <a:extLst>
                    <a:ext uri="{9D8B030D-6E8A-4147-A177-3AD203B41FA5}">
                      <a16:colId xmlns:a16="http://schemas.microsoft.com/office/drawing/2014/main" val="20001"/>
                    </a:ext>
                  </a:extLst>
                </a:gridCol>
              </a:tblGrid>
              <a:tr h="321687">
                <a:tc>
                  <a:txBody>
                    <a:bodyPr/>
                    <a:lstStyle/>
                    <a:p>
                      <a:pPr algn="just">
                        <a:spcAft>
                          <a:spcPts val="0"/>
                        </a:spcAft>
                      </a:pPr>
                      <a:r>
                        <a:rPr lang="tr-TR" sz="2000" dirty="0" smtClean="0">
                          <a:effectLst/>
                        </a:rPr>
                        <a:t>Proje </a:t>
                      </a:r>
                      <a:r>
                        <a:rPr lang="tr-TR" sz="2000" dirty="0">
                          <a:effectLst/>
                        </a:rPr>
                        <a:t>Adı</a:t>
                      </a:r>
                      <a:endParaRPr lang="tr-TR" sz="2000" b="1" dirty="0">
                        <a:effectLst/>
                        <a:latin typeface="+mj-lt"/>
                        <a:ea typeface="Calibri"/>
                        <a:cs typeface="Times New Roman"/>
                      </a:endParaRPr>
                    </a:p>
                  </a:txBody>
                  <a:tcPr marL="68580" marR="68580" marT="0" marB="0" anchor="ctr"/>
                </a:tc>
                <a:tc>
                  <a:txBody>
                    <a:bodyPr/>
                    <a:lstStyle/>
                    <a:p>
                      <a:pPr algn="just">
                        <a:spcAft>
                          <a:spcPts val="0"/>
                        </a:spcAft>
                      </a:pPr>
                      <a:r>
                        <a:rPr lang="tr-TR" sz="2000" kern="1200" baseline="0" dirty="0" smtClean="0">
                          <a:effectLst/>
                        </a:rPr>
                        <a:t>Kalede Çilek Kadın Elinde Yetişecek Projesi </a:t>
                      </a:r>
                      <a:endParaRPr lang="tr-TR" sz="2000" b="0" kern="1200" baseline="0" dirty="0" smtClean="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10000"/>
                  </a:ext>
                </a:extLst>
              </a:tr>
              <a:tr h="299779">
                <a:tc>
                  <a:txBody>
                    <a:bodyPr/>
                    <a:lstStyle/>
                    <a:p>
                      <a:pPr algn="just">
                        <a:spcAft>
                          <a:spcPts val="0"/>
                        </a:spcAft>
                      </a:pPr>
                      <a:r>
                        <a:rPr lang="tr-TR" sz="2000" dirty="0" smtClean="0">
                          <a:effectLst/>
                        </a:rPr>
                        <a:t>Yararlanıcı Adı</a:t>
                      </a:r>
                      <a:endParaRPr lang="tr-TR" sz="2000" b="1" dirty="0">
                        <a:effectLst/>
                        <a:latin typeface="+mj-lt"/>
                        <a:ea typeface="Calibri"/>
                        <a:cs typeface="Times New Roman"/>
                      </a:endParaRPr>
                    </a:p>
                  </a:txBody>
                  <a:tcPr marL="68580" marR="68580" marT="0" marB="0" anchor="ctr"/>
                </a:tc>
                <a:tc>
                  <a:txBody>
                    <a:bodyPr/>
                    <a:lstStyle/>
                    <a:p>
                      <a:pPr algn="just">
                        <a:spcAft>
                          <a:spcPts val="0"/>
                        </a:spcAft>
                      </a:pPr>
                      <a:r>
                        <a:rPr lang="tr-TR" sz="2000" kern="1200" dirty="0" smtClean="0">
                          <a:effectLst/>
                        </a:rPr>
                        <a:t>Kale Belediye Başkanlığı</a:t>
                      </a:r>
                      <a:endParaRPr lang="tr-TR" sz="2000" b="0" kern="1200" dirty="0" smtClean="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10003"/>
                  </a:ext>
                </a:extLst>
              </a:tr>
              <a:tr h="1371956">
                <a:tc>
                  <a:txBody>
                    <a:bodyPr/>
                    <a:lstStyle/>
                    <a:p>
                      <a:pPr algn="just">
                        <a:spcAft>
                          <a:spcPts val="0"/>
                        </a:spcAft>
                      </a:pPr>
                      <a:r>
                        <a:rPr lang="tr-TR" sz="2000" dirty="0">
                          <a:effectLst/>
                        </a:rPr>
                        <a:t>Proje Özeti</a:t>
                      </a:r>
                      <a:endParaRPr lang="tr-TR" sz="2000" b="1" dirty="0">
                        <a:effectLst/>
                        <a:latin typeface="+mj-lt"/>
                        <a:ea typeface="Calibri"/>
                        <a:cs typeface="Times New Roman"/>
                      </a:endParaRP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tr-TR" sz="2000" kern="1200" dirty="0" smtClean="0">
                          <a:effectLst/>
                        </a:rPr>
                        <a:t>Kale İlçesinde istihdamı artırmak üzere yürütülen proje kapsamında </a:t>
                      </a:r>
                      <a:r>
                        <a:rPr lang="tr-TR" sz="2000" kern="1200" dirty="0" err="1" smtClean="0">
                          <a:effectLst/>
                        </a:rPr>
                        <a:t>İkizpınar</a:t>
                      </a:r>
                      <a:r>
                        <a:rPr lang="tr-TR" sz="2000" kern="1200" dirty="0" smtClean="0">
                          <a:effectLst/>
                        </a:rPr>
                        <a:t> ve Bent Mahallelerinde 30 dönümlük çilek tarlası oluşturulmuş, gerekli makine-ekipman alınmış ve eğitimler verilmiştir. Oluşturulan çilek tarlasında elde edilen yıllık 90 ton çilek oluşturulan kooperatif vasıtasıyla satılmaktadır. Proje kapsamında kurulan 7 serada da üretim yapılmaya başlanmıştır. 3 kişilik istihdam oluşturan proje ile kayısı üretimi ile ilgilenen çiftçi ve üreticilere alternatif bir ürün oluşturulmuştur. </a:t>
                      </a:r>
                      <a:endParaRPr lang="tr-TR" sz="2000" b="0" kern="1200" dirty="0" smtClean="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543443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fld id="{FD05ED78-5036-4EC2-AF99-1ADB10D7344D}" type="datetime1">
              <a:rPr lang="tr-TR" smtClean="0"/>
              <a:t>30.01.2025</a:t>
            </a:fld>
            <a:endParaRPr lang="tr-TR" dirty="0"/>
          </a:p>
        </p:txBody>
      </p:sp>
      <p:sp>
        <p:nvSpPr>
          <p:cNvPr id="5" name="Slayt Numarası Yer Tutucusu 4"/>
          <p:cNvSpPr>
            <a:spLocks noGrp="1"/>
          </p:cNvSpPr>
          <p:nvPr>
            <p:ph type="sldNum" sz="quarter" idx="12"/>
          </p:nvPr>
        </p:nvSpPr>
        <p:spPr/>
        <p:txBody>
          <a:bodyPr/>
          <a:lstStyle/>
          <a:p>
            <a:fld id="{C324056D-C6CF-445C-B21F-A69A13AF14B2}" type="slidenum">
              <a:rPr lang="tr-TR" smtClean="0"/>
              <a:t>15</a:t>
            </a:fld>
            <a:endParaRPr lang="tr-TR" dirty="0"/>
          </a:p>
        </p:txBody>
      </p:sp>
      <p:sp>
        <p:nvSpPr>
          <p:cNvPr id="2" name="Unvan 1"/>
          <p:cNvSpPr>
            <a:spLocks noGrp="1"/>
          </p:cNvSpPr>
          <p:nvPr>
            <p:ph type="title"/>
          </p:nvPr>
        </p:nvSpPr>
        <p:spPr/>
        <p:txBody>
          <a:bodyPr>
            <a:normAutofit fontScale="90000"/>
          </a:bodyPr>
          <a:lstStyle/>
          <a:p>
            <a:r>
              <a:rPr lang="tr-TR" dirty="0" smtClean="0"/>
              <a:t>Örnek Projeler </a:t>
            </a:r>
            <a:endParaRPr lang="tr-TR" dirty="0"/>
          </a:p>
        </p:txBody>
      </p:sp>
      <p:graphicFrame>
        <p:nvGraphicFramePr>
          <p:cNvPr id="6" name="Tablo 5"/>
          <p:cNvGraphicFramePr>
            <a:graphicFrameLocks noGrp="1"/>
          </p:cNvGraphicFramePr>
          <p:nvPr>
            <p:extLst>
              <p:ext uri="{D42A27DB-BD31-4B8C-83A1-F6EECF244321}">
                <p14:modId xmlns:p14="http://schemas.microsoft.com/office/powerpoint/2010/main" val="1522896538"/>
              </p:ext>
            </p:extLst>
          </p:nvPr>
        </p:nvGraphicFramePr>
        <p:xfrm>
          <a:off x="-2850" y="1350998"/>
          <a:ext cx="9144000" cy="3185160"/>
        </p:xfrm>
        <a:graphic>
          <a:graphicData uri="http://schemas.openxmlformats.org/drawingml/2006/table">
            <a:tbl>
              <a:tblPr firstRow="1" bandRow="1">
                <a:tableStyleId>{69CF1AB2-1976-4502-BF36-3FF5EA218861}</a:tableStyleId>
              </a:tblPr>
              <a:tblGrid>
                <a:gridCol w="1888067">
                  <a:extLst>
                    <a:ext uri="{9D8B030D-6E8A-4147-A177-3AD203B41FA5}">
                      <a16:colId xmlns:a16="http://schemas.microsoft.com/office/drawing/2014/main" val="20000"/>
                    </a:ext>
                  </a:extLst>
                </a:gridCol>
                <a:gridCol w="7255933">
                  <a:extLst>
                    <a:ext uri="{9D8B030D-6E8A-4147-A177-3AD203B41FA5}">
                      <a16:colId xmlns:a16="http://schemas.microsoft.com/office/drawing/2014/main" val="20001"/>
                    </a:ext>
                  </a:extLst>
                </a:gridCol>
              </a:tblGrid>
              <a:tr h="193309">
                <a:tc>
                  <a:txBody>
                    <a:bodyPr/>
                    <a:lstStyle/>
                    <a:p>
                      <a:pPr algn="just">
                        <a:spcAft>
                          <a:spcPts val="0"/>
                        </a:spcAft>
                      </a:pPr>
                      <a:r>
                        <a:rPr lang="tr-TR" sz="1900" dirty="0" smtClean="0">
                          <a:effectLst/>
                        </a:rPr>
                        <a:t>Proje </a:t>
                      </a:r>
                      <a:r>
                        <a:rPr lang="tr-TR" sz="1900" dirty="0">
                          <a:effectLst/>
                        </a:rPr>
                        <a:t>Adı</a:t>
                      </a:r>
                      <a:endParaRPr lang="tr-TR" sz="1900" b="1" dirty="0">
                        <a:effectLst/>
                        <a:latin typeface="+mj-lt"/>
                        <a:ea typeface="Calibri"/>
                        <a:cs typeface="Times New Roman"/>
                      </a:endParaRPr>
                    </a:p>
                  </a:txBody>
                  <a:tcPr marL="68580" marR="68580" marT="0" marB="0" anchor="ctr"/>
                </a:tc>
                <a:tc>
                  <a:txBody>
                    <a:bodyPr/>
                    <a:lstStyle/>
                    <a:p>
                      <a:pPr algn="just">
                        <a:spcAft>
                          <a:spcPts val="0"/>
                        </a:spcAft>
                      </a:pPr>
                      <a:r>
                        <a:rPr lang="tr-TR" sz="1900" kern="1200" baseline="0" dirty="0" smtClean="0">
                          <a:effectLst/>
                        </a:rPr>
                        <a:t>Üreten Kadınlar, Güçlü Yarınlar Projesi </a:t>
                      </a:r>
                      <a:endParaRPr lang="tr-TR" sz="1900" b="0" kern="1200" baseline="0" dirty="0" smtClean="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10000"/>
                  </a:ext>
                </a:extLst>
              </a:tr>
              <a:tr h="193309">
                <a:tc>
                  <a:txBody>
                    <a:bodyPr/>
                    <a:lstStyle/>
                    <a:p>
                      <a:pPr algn="just">
                        <a:spcAft>
                          <a:spcPts val="0"/>
                        </a:spcAft>
                      </a:pPr>
                      <a:r>
                        <a:rPr lang="tr-TR" sz="1900" dirty="0" smtClean="0">
                          <a:effectLst/>
                        </a:rPr>
                        <a:t>Yararlanıcı Adı</a:t>
                      </a:r>
                      <a:endParaRPr lang="tr-TR" sz="1900" b="1" dirty="0">
                        <a:effectLst/>
                        <a:latin typeface="+mj-lt"/>
                        <a:ea typeface="Calibri"/>
                        <a:cs typeface="Times New Roman"/>
                      </a:endParaRPr>
                    </a:p>
                  </a:txBody>
                  <a:tcPr marL="68580" marR="68580" marT="0" marB="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tr-TR" sz="1900" b="0" kern="1200" baseline="0" noProof="1" smtClean="0">
                          <a:solidFill>
                            <a:schemeClr val="dk1"/>
                          </a:solidFill>
                          <a:effectLst/>
                          <a:latin typeface="+mn-lt"/>
                          <a:ea typeface="+mn-ea"/>
                          <a:cs typeface="+mn-cs"/>
                        </a:rPr>
                        <a:t>Tunceli İl Özel İdaresi</a:t>
                      </a:r>
                    </a:p>
                  </a:txBody>
                  <a:tcPr marL="68580" marR="68580" marT="0" marB="0" anchor="ctr"/>
                </a:tc>
                <a:extLst>
                  <a:ext uri="{0D108BD9-81ED-4DB2-BD59-A6C34878D82A}">
                    <a16:rowId xmlns:a16="http://schemas.microsoft.com/office/drawing/2014/main" val="10003"/>
                  </a:ext>
                </a:extLst>
              </a:tr>
              <a:tr h="1973971">
                <a:tc>
                  <a:txBody>
                    <a:bodyPr/>
                    <a:lstStyle/>
                    <a:p>
                      <a:pPr algn="just">
                        <a:spcAft>
                          <a:spcPts val="0"/>
                        </a:spcAft>
                      </a:pPr>
                      <a:r>
                        <a:rPr lang="tr-TR" sz="1900" dirty="0">
                          <a:effectLst/>
                        </a:rPr>
                        <a:t>Proje Özeti</a:t>
                      </a:r>
                      <a:endParaRPr lang="tr-TR" sz="1900" b="1" dirty="0">
                        <a:effectLst/>
                        <a:latin typeface="+mj-lt"/>
                        <a:ea typeface="Calibri"/>
                        <a:cs typeface="Times New Roman"/>
                      </a:endParaRPr>
                    </a:p>
                  </a:txBody>
                  <a:tcPr marL="68580" marR="68580" marT="0" marB="0" anchor="ctr"/>
                </a:tc>
                <a:tc>
                  <a:txBody>
                    <a:bodyPr/>
                    <a:lstStyle/>
                    <a:p>
                      <a:pPr algn="just"/>
                      <a:r>
                        <a:rPr lang="tr-TR" sz="1900" b="0" kern="1200" baseline="0" dirty="0" smtClean="0">
                          <a:solidFill>
                            <a:schemeClr val="dk1"/>
                          </a:solidFill>
                          <a:effectLst/>
                          <a:latin typeface="+mn-lt"/>
                          <a:ea typeface="+mn-ea"/>
                          <a:cs typeface="+mn-cs"/>
                        </a:rPr>
                        <a:t>Proje kapsamında, proje ortağı Tunceli İl Tarım ve Orman Müdürlüğüne ait Atatürk Mahallesindeki binanın tadilatı yapılmış, gerekli demirbaşlar ve </a:t>
                      </a:r>
                      <a:r>
                        <a:rPr lang="tr-TR" sz="1900" b="0" kern="1200" baseline="0" dirty="0" err="1" smtClean="0">
                          <a:solidFill>
                            <a:schemeClr val="dk1"/>
                          </a:solidFill>
                          <a:effectLst/>
                          <a:latin typeface="+mn-lt"/>
                          <a:ea typeface="+mn-ea"/>
                          <a:cs typeface="+mn-cs"/>
                        </a:rPr>
                        <a:t>temrinlik</a:t>
                      </a:r>
                      <a:r>
                        <a:rPr lang="tr-TR" sz="1900" b="0" kern="1200" baseline="0" dirty="0" smtClean="0">
                          <a:solidFill>
                            <a:schemeClr val="dk1"/>
                          </a:solidFill>
                          <a:effectLst/>
                          <a:latin typeface="+mn-lt"/>
                          <a:ea typeface="+mn-ea"/>
                          <a:cs typeface="+mn-cs"/>
                        </a:rPr>
                        <a:t> malzemeler alınarak meyve-sebze kurutma tesisi ve mantar üretim tesisi kurulmuştur. Sosyal Yardımlaşma ve Dayanışma Vakfından yardım alan kadınlar arasından seçilen 11 kadın bir araya getirilerek SS Munzur Tunceli Üreten Kadınlar Kadın Girişimi Kooperatifi kurulmuştur. Kooperatif üyelerine meyve-sebze kurutma, istiridye mantar üretimi, seracılık, satış ve pazarlama eğitimleri verilerek proje kapsamında oluşturulan tesiste üretime başlanmıştır.</a:t>
                      </a:r>
                      <a:endParaRPr lang="tr-TR" sz="1900" b="0" kern="1200" baseline="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0005"/>
                  </a:ext>
                </a:extLst>
              </a:tr>
            </a:tbl>
          </a:graphicData>
        </a:graphic>
      </p:graphicFrame>
      <p:pic>
        <p:nvPicPr>
          <p:cNvPr id="7" name="Resim 6" descr="http://www.tunceliozelidare.gov.tr/kurumlar/tunceliozelidare.gov.tr/HABERLER/2024-YILI-HABERLERI/OCAK-2024/URETEN-KADINLAR/4.jpeg?mode=resize&amp;width=800"/>
          <p:cNvPicPr/>
          <p:nvPr/>
        </p:nvPicPr>
        <p:blipFill>
          <a:blip r:embed="rId2">
            <a:extLst>
              <a:ext uri="{28A0092B-C50C-407E-A947-70E740481C1C}">
                <a14:useLocalDpi xmlns:a14="http://schemas.microsoft.com/office/drawing/2010/main" val="0"/>
              </a:ext>
            </a:extLst>
          </a:blip>
          <a:srcRect/>
          <a:stretch>
            <a:fillRect/>
          </a:stretch>
        </p:blipFill>
        <p:spPr bwMode="auto">
          <a:xfrm>
            <a:off x="1" y="4545896"/>
            <a:ext cx="3683725" cy="2301268"/>
          </a:xfrm>
          <a:prstGeom prst="rect">
            <a:avLst/>
          </a:prstGeom>
          <a:noFill/>
          <a:ln>
            <a:noFill/>
          </a:ln>
        </p:spPr>
      </p:pic>
      <p:pic>
        <p:nvPicPr>
          <p:cNvPr id="8" name="Resim 7" descr="http://www.tunceliozelidare.gov.tr/kurumlar/tunceliozelidare.gov.tr/HABERLER/2024-YILI-HABERLERI/OCAK-2024/URETEN-KADINLAR/3.jpeg?mode=resize&amp;width=800"/>
          <p:cNvPicPr/>
          <p:nvPr/>
        </p:nvPicPr>
        <p:blipFill>
          <a:blip r:embed="rId3">
            <a:extLst>
              <a:ext uri="{28A0092B-C50C-407E-A947-70E740481C1C}">
                <a14:useLocalDpi xmlns:a14="http://schemas.microsoft.com/office/drawing/2010/main" val="0"/>
              </a:ext>
            </a:extLst>
          </a:blip>
          <a:srcRect/>
          <a:stretch>
            <a:fillRect/>
          </a:stretch>
        </p:blipFill>
        <p:spPr bwMode="auto">
          <a:xfrm>
            <a:off x="3683726" y="4545896"/>
            <a:ext cx="2514556" cy="2301268"/>
          </a:xfrm>
          <a:prstGeom prst="rect">
            <a:avLst/>
          </a:prstGeom>
          <a:noFill/>
          <a:ln>
            <a:noFill/>
          </a:ln>
        </p:spPr>
      </p:pic>
      <p:pic>
        <p:nvPicPr>
          <p:cNvPr id="9" name="Resim 8" descr="http://www.tunceliozelidare.gov.tr/kurumlar/tunceliozelidare.gov.tr/HABERLER/2024-YILI-HABERLERI/OCAK-2024/URETEN-KADINLAR/5.jpeg?mode=resize&amp;width=800"/>
          <p:cNvPicPr/>
          <p:nvPr/>
        </p:nvPicPr>
        <p:blipFill>
          <a:blip r:embed="rId4">
            <a:extLst>
              <a:ext uri="{28A0092B-C50C-407E-A947-70E740481C1C}">
                <a14:useLocalDpi xmlns:a14="http://schemas.microsoft.com/office/drawing/2010/main" val="0"/>
              </a:ext>
            </a:extLst>
          </a:blip>
          <a:srcRect/>
          <a:stretch>
            <a:fillRect/>
          </a:stretch>
        </p:blipFill>
        <p:spPr bwMode="auto">
          <a:xfrm>
            <a:off x="6198283" y="4545896"/>
            <a:ext cx="2945718" cy="2301268"/>
          </a:xfrm>
          <a:prstGeom prst="rect">
            <a:avLst/>
          </a:prstGeom>
          <a:noFill/>
          <a:ln>
            <a:noFill/>
          </a:ln>
        </p:spPr>
      </p:pic>
    </p:spTree>
    <p:extLst>
      <p:ext uri="{BB962C8B-B14F-4D97-AF65-F5344CB8AC3E}">
        <p14:creationId xmlns:p14="http://schemas.microsoft.com/office/powerpoint/2010/main" val="36608589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fld id="{FD05ED78-5036-4EC2-AF99-1ADB10D7344D}" type="datetime1">
              <a:rPr lang="tr-TR" smtClean="0"/>
              <a:t>30.01.2025</a:t>
            </a:fld>
            <a:endParaRPr lang="tr-TR" dirty="0"/>
          </a:p>
        </p:txBody>
      </p:sp>
      <p:sp>
        <p:nvSpPr>
          <p:cNvPr id="5" name="Slayt Numarası Yer Tutucusu 4"/>
          <p:cNvSpPr>
            <a:spLocks noGrp="1"/>
          </p:cNvSpPr>
          <p:nvPr>
            <p:ph type="sldNum" sz="quarter" idx="12"/>
          </p:nvPr>
        </p:nvSpPr>
        <p:spPr/>
        <p:txBody>
          <a:bodyPr/>
          <a:lstStyle/>
          <a:p>
            <a:fld id="{C324056D-C6CF-445C-B21F-A69A13AF14B2}" type="slidenum">
              <a:rPr lang="tr-TR" smtClean="0"/>
              <a:t>16</a:t>
            </a:fld>
            <a:endParaRPr lang="tr-TR" dirty="0"/>
          </a:p>
        </p:txBody>
      </p:sp>
      <p:sp>
        <p:nvSpPr>
          <p:cNvPr id="8" name="4 Metin kutusu"/>
          <p:cNvSpPr txBox="1"/>
          <p:nvPr/>
        </p:nvSpPr>
        <p:spPr>
          <a:xfrm>
            <a:off x="0" y="5544455"/>
            <a:ext cx="9144000" cy="584775"/>
          </a:xfrm>
          <a:prstGeom prst="rect">
            <a:avLst/>
          </a:prstGeom>
          <a:noFill/>
        </p:spPr>
        <p:txBody>
          <a:bodyPr wrap="square" rtlCol="0">
            <a:spAutoFit/>
          </a:bodyPr>
          <a:lstStyle/>
          <a:p>
            <a:pPr algn="ctr"/>
            <a:r>
              <a:rPr lang="tr-TR" sz="3200" b="1" dirty="0" smtClean="0">
                <a:solidFill>
                  <a:srgbClr val="1F497D"/>
                </a:solidFill>
                <a:latin typeface="Verdana" pitchFamily="34" charset="0"/>
                <a:ea typeface="Verdana" pitchFamily="34" charset="0"/>
                <a:cs typeface="Verdana" pitchFamily="34" charset="0"/>
              </a:rPr>
              <a:t>sogep@fka.gov.tr</a:t>
            </a:r>
          </a:p>
        </p:txBody>
      </p:sp>
      <p:pic>
        <p:nvPicPr>
          <p:cNvPr id="9" name="Picture 2" descr="D:\FKA\resimler\pofuduklar\4642719460_9bb9a225b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1713" y="2420889"/>
            <a:ext cx="4086511" cy="3064883"/>
          </a:xfrm>
          <a:prstGeom prst="rect">
            <a:avLst/>
          </a:prstGeom>
          <a:noFill/>
          <a:extLst>
            <a:ext uri="{909E8E84-426E-40DD-AFC4-6F175D3DCCD1}">
              <a14:hiddenFill xmlns:a14="http://schemas.microsoft.com/office/drawing/2010/main">
                <a:solidFill>
                  <a:srgbClr val="FFFFFF"/>
                </a:solidFill>
              </a14:hiddenFill>
            </a:ext>
          </a:extLst>
        </p:spPr>
      </p:pic>
      <p:sp>
        <p:nvSpPr>
          <p:cNvPr id="10" name="Dikdörtgen 9"/>
          <p:cNvSpPr/>
          <p:nvPr/>
        </p:nvSpPr>
        <p:spPr>
          <a:xfrm>
            <a:off x="1877010" y="1556792"/>
            <a:ext cx="5317972" cy="830997"/>
          </a:xfrm>
          <a:prstGeom prst="rect">
            <a:avLst/>
          </a:prstGeom>
        </p:spPr>
        <p:txBody>
          <a:bodyPr wrap="square">
            <a:spAutoFit/>
          </a:bodyPr>
          <a:lstStyle/>
          <a:p>
            <a:pPr algn="ctr"/>
            <a:r>
              <a:rPr lang="tr-TR" sz="4800" b="1" i="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Verdana" pitchFamily="34" charset="0"/>
                <a:ea typeface="Verdana" pitchFamily="34" charset="0"/>
                <a:cs typeface="Verdana" pitchFamily="34" charset="0"/>
              </a:rPr>
              <a:t>TEŞEKKÜRLER</a:t>
            </a:r>
          </a:p>
        </p:txBody>
      </p:sp>
    </p:spTree>
    <p:extLst>
      <p:ext uri="{BB962C8B-B14F-4D97-AF65-F5344CB8AC3E}">
        <p14:creationId xmlns:p14="http://schemas.microsoft.com/office/powerpoint/2010/main" val="18451286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fld id="{FD05ED78-5036-4EC2-AF99-1ADB10D7344D}" type="datetime1">
              <a:rPr lang="tr-TR" smtClean="0"/>
              <a:t>30.01.2025</a:t>
            </a:fld>
            <a:endParaRPr lang="tr-TR" dirty="0"/>
          </a:p>
        </p:txBody>
      </p:sp>
      <p:sp>
        <p:nvSpPr>
          <p:cNvPr id="5" name="Slayt Numarası Yer Tutucusu 4"/>
          <p:cNvSpPr>
            <a:spLocks noGrp="1"/>
          </p:cNvSpPr>
          <p:nvPr>
            <p:ph type="sldNum" sz="quarter" idx="12"/>
          </p:nvPr>
        </p:nvSpPr>
        <p:spPr/>
        <p:txBody>
          <a:bodyPr/>
          <a:lstStyle/>
          <a:p>
            <a:fld id="{C324056D-C6CF-445C-B21F-A69A13AF14B2}" type="slidenum">
              <a:rPr lang="tr-TR" smtClean="0"/>
              <a:t>2</a:t>
            </a:fld>
            <a:endParaRPr lang="tr-TR" dirty="0"/>
          </a:p>
        </p:txBody>
      </p:sp>
      <p:sp>
        <p:nvSpPr>
          <p:cNvPr id="10" name="Unvan 1"/>
          <p:cNvSpPr>
            <a:spLocks noGrp="1"/>
          </p:cNvSpPr>
          <p:nvPr>
            <p:ph type="title"/>
          </p:nvPr>
        </p:nvSpPr>
        <p:spPr>
          <a:xfrm>
            <a:off x="628650" y="526853"/>
            <a:ext cx="5184834" cy="324740"/>
          </a:xfrm>
        </p:spPr>
        <p:txBody>
          <a:bodyPr>
            <a:noAutofit/>
          </a:bodyPr>
          <a:lstStyle/>
          <a:p>
            <a:r>
              <a:rPr lang="tr-TR" sz="2400" dirty="0" smtClean="0"/>
              <a:t>Programın Amacı </a:t>
            </a:r>
            <a:endParaRPr lang="tr-TR" sz="2400" dirty="0"/>
          </a:p>
        </p:txBody>
      </p:sp>
      <p:sp>
        <p:nvSpPr>
          <p:cNvPr id="9" name="İçerik Yer Tutucusu 2"/>
          <p:cNvSpPr txBox="1">
            <a:spLocks/>
          </p:cNvSpPr>
          <p:nvPr/>
        </p:nvSpPr>
        <p:spPr>
          <a:xfrm>
            <a:off x="457223" y="1700809"/>
            <a:ext cx="8229601" cy="3154656"/>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endParaRPr lang="tr-TR" sz="1800" dirty="0">
              <a:solidFill>
                <a:schemeClr val="tx1"/>
              </a:solidFill>
              <a:latin typeface="Times New Roman" panose="02020603050405020304" pitchFamily="18" charset="0"/>
              <a:cs typeface="Times New Roman" panose="02020603050405020304" pitchFamily="18" charset="0"/>
            </a:endParaRPr>
          </a:p>
        </p:txBody>
      </p:sp>
      <p:sp>
        <p:nvSpPr>
          <p:cNvPr id="6" name="2 İçerik Yer Tutucusu"/>
          <p:cNvSpPr>
            <a:spLocks noGrp="1"/>
          </p:cNvSpPr>
          <p:nvPr>
            <p:ph idx="1"/>
          </p:nvPr>
        </p:nvSpPr>
        <p:spPr>
          <a:xfrm>
            <a:off x="359817" y="1150696"/>
            <a:ext cx="8424366" cy="3780999"/>
          </a:xfrm>
          <a:noFill/>
          <a:ln>
            <a:solidFill>
              <a:schemeClr val="accent1"/>
            </a:solidFill>
          </a:ln>
        </p:spPr>
        <p:style>
          <a:lnRef idx="2">
            <a:schemeClr val="accent2"/>
          </a:lnRef>
          <a:fillRef idx="1">
            <a:schemeClr val="lt1"/>
          </a:fillRef>
          <a:effectRef idx="0">
            <a:schemeClr val="accent2"/>
          </a:effectRef>
          <a:fontRef idx="minor">
            <a:schemeClr val="dk1"/>
          </a:fontRef>
        </p:style>
        <p:txBody>
          <a:bodyPr wrap="square" lIns="144000" tIns="144000" rIns="144000" bIns="144000">
            <a:spAutoFit/>
          </a:bodyPr>
          <a:lstStyle/>
          <a:p>
            <a:pPr algn="just">
              <a:buFont typeface="Wingdings" panose="05000000000000000000" pitchFamily="2" charset="2"/>
              <a:buChar char="Ø"/>
            </a:pPr>
            <a:r>
              <a:rPr lang="tr-TR" dirty="0"/>
              <a:t>Programın uygulandığı illerde, yerel dinamikleri harekete geçirerek yoksulluk, göç ve kentleşmeden kaynaklanan sosyal sorunları gidermek, değişen sosyal yapının ortaya çıkardığı ihtiyaçlara karşılık vermek, toplumun dezavantajlı kesimlerinin ekonomik ve sosyal hayata daha aktif katılmalarını sağlamak, istihdam edilebilirliği artırmak, sosyal içermeyi, sosyal girişimciliği ve yenilikçiliği desteklemek ve sosyal sorumluluk uygulamalarını yaygınlaştırmaktır.</a:t>
            </a:r>
          </a:p>
        </p:txBody>
      </p:sp>
    </p:spTree>
    <p:extLst>
      <p:ext uri="{BB962C8B-B14F-4D97-AF65-F5344CB8AC3E}">
        <p14:creationId xmlns:p14="http://schemas.microsoft.com/office/powerpoint/2010/main" val="6216047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fld id="{FD05ED78-5036-4EC2-AF99-1ADB10D7344D}" type="datetime1">
              <a:rPr lang="tr-TR" smtClean="0"/>
              <a:t>30.01.2025</a:t>
            </a:fld>
            <a:endParaRPr lang="tr-TR" dirty="0"/>
          </a:p>
        </p:txBody>
      </p:sp>
      <p:sp>
        <p:nvSpPr>
          <p:cNvPr id="5" name="Slayt Numarası Yer Tutucusu 4"/>
          <p:cNvSpPr>
            <a:spLocks noGrp="1"/>
          </p:cNvSpPr>
          <p:nvPr>
            <p:ph type="sldNum" sz="quarter" idx="12"/>
          </p:nvPr>
        </p:nvSpPr>
        <p:spPr/>
        <p:txBody>
          <a:bodyPr/>
          <a:lstStyle/>
          <a:p>
            <a:fld id="{C324056D-C6CF-445C-B21F-A69A13AF14B2}" type="slidenum">
              <a:rPr lang="tr-TR" smtClean="0"/>
              <a:t>3</a:t>
            </a:fld>
            <a:endParaRPr lang="tr-TR" dirty="0"/>
          </a:p>
        </p:txBody>
      </p:sp>
      <p:sp>
        <p:nvSpPr>
          <p:cNvPr id="10" name="Unvan 1"/>
          <p:cNvSpPr>
            <a:spLocks noGrp="1"/>
          </p:cNvSpPr>
          <p:nvPr>
            <p:ph type="title"/>
          </p:nvPr>
        </p:nvSpPr>
        <p:spPr>
          <a:xfrm>
            <a:off x="628650" y="526853"/>
            <a:ext cx="5184834" cy="324740"/>
          </a:xfrm>
        </p:spPr>
        <p:txBody>
          <a:bodyPr>
            <a:noAutofit/>
          </a:bodyPr>
          <a:lstStyle/>
          <a:p>
            <a:r>
              <a:rPr lang="tr-TR" sz="2400" dirty="0" smtClean="0"/>
              <a:t>Uygun Başvuru Sahipleri </a:t>
            </a:r>
            <a:endParaRPr lang="tr-TR" sz="2400" dirty="0"/>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9900" y="376684"/>
            <a:ext cx="474909" cy="474909"/>
          </a:xfrm>
          <a:prstGeom prst="rect">
            <a:avLst/>
          </a:prstGeom>
        </p:spPr>
      </p:pic>
      <p:sp>
        <p:nvSpPr>
          <p:cNvPr id="8" name="2 İçerik Yer Tutucusu"/>
          <p:cNvSpPr txBox="1">
            <a:spLocks/>
          </p:cNvSpPr>
          <p:nvPr/>
        </p:nvSpPr>
        <p:spPr>
          <a:xfrm>
            <a:off x="324036" y="1118119"/>
            <a:ext cx="8424428" cy="5090964"/>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vert="horz" wrap="square" lIns="91440" tIns="180000" rIns="91440" bIns="180000" rtlCol="0">
            <a:sp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algn="just">
              <a:buFont typeface="Wingdings" panose="05000000000000000000" pitchFamily="2" charset="2"/>
              <a:buChar char="Ø"/>
            </a:pPr>
            <a:r>
              <a:rPr lang="tr-TR" sz="2400" dirty="0"/>
              <a:t>Kâr amacı gütmeyen veya belirli ölçüde kamu yararı gözeten, kamu kurum ve kuruluşları</a:t>
            </a:r>
            <a:r>
              <a:rPr lang="tr-TR" sz="2400" dirty="0" smtClean="0"/>
              <a:t>, Üniversiteler</a:t>
            </a:r>
            <a:r>
              <a:rPr lang="tr-TR" sz="2400" dirty="0"/>
              <a:t>, </a:t>
            </a:r>
            <a:endParaRPr lang="tr-TR" sz="2400" dirty="0" smtClean="0"/>
          </a:p>
          <a:p>
            <a:pPr algn="just">
              <a:buFont typeface="Wingdings" panose="05000000000000000000" pitchFamily="2" charset="2"/>
              <a:buChar char="Ø"/>
            </a:pPr>
            <a:r>
              <a:rPr lang="tr-TR" sz="2400" dirty="0"/>
              <a:t>K</a:t>
            </a:r>
            <a:r>
              <a:rPr lang="tr-TR" sz="2400" dirty="0" smtClean="0"/>
              <a:t>amu </a:t>
            </a:r>
            <a:r>
              <a:rPr lang="tr-TR" sz="2400" dirty="0"/>
              <a:t>kurumu niteliğindeki meslek kuruluşları, sivil toplum </a:t>
            </a:r>
            <a:r>
              <a:rPr lang="tr-TR" sz="2400" dirty="0" smtClean="0"/>
              <a:t>kuruluşları, Birlikler</a:t>
            </a:r>
            <a:r>
              <a:rPr lang="tr-TR" sz="2400" dirty="0"/>
              <a:t>, kooperatifler, </a:t>
            </a:r>
            <a:endParaRPr lang="tr-TR" sz="2400" dirty="0" smtClean="0"/>
          </a:p>
          <a:p>
            <a:pPr algn="just">
              <a:buFont typeface="Wingdings" panose="05000000000000000000" pitchFamily="2" charset="2"/>
              <a:buChar char="Ø"/>
            </a:pPr>
            <a:r>
              <a:rPr lang="tr-TR" sz="2400" dirty="0" smtClean="0"/>
              <a:t>Organize </a:t>
            </a:r>
            <a:r>
              <a:rPr lang="tr-TR" sz="2400" dirty="0"/>
              <a:t>sanayi bölgeleri</a:t>
            </a:r>
            <a:r>
              <a:rPr lang="tr-TR" sz="2400" dirty="0" smtClean="0"/>
              <a:t>, sanayi </a:t>
            </a:r>
            <a:r>
              <a:rPr lang="tr-TR" sz="2400" dirty="0"/>
              <a:t>siteleri, serbest bölge işleticileri, </a:t>
            </a:r>
            <a:endParaRPr lang="tr-TR" sz="2400" dirty="0" smtClean="0"/>
          </a:p>
          <a:p>
            <a:pPr algn="just">
              <a:buFont typeface="Wingdings" panose="05000000000000000000" pitchFamily="2" charset="2"/>
              <a:buChar char="Ø"/>
            </a:pPr>
            <a:r>
              <a:rPr lang="tr-TR" sz="2400" dirty="0" smtClean="0"/>
              <a:t>Teknoloji </a:t>
            </a:r>
            <a:r>
              <a:rPr lang="tr-TR" sz="2400" dirty="0"/>
              <a:t>transfer ofisi şirketleri ile teknoloji geliştirme bölgesi, endüstri bölgesi ve iş geliştirme merkezi gibi kuruluşların yönetici şirketleri </a:t>
            </a:r>
          </a:p>
          <a:p>
            <a:pPr algn="just">
              <a:buFont typeface="Wingdings" panose="05000000000000000000" pitchFamily="2" charset="2"/>
              <a:buChar char="Ø"/>
            </a:pPr>
            <a:r>
              <a:rPr lang="tr-TR" sz="2400" dirty="0" smtClean="0"/>
              <a:t>Özel </a:t>
            </a:r>
            <a:r>
              <a:rPr lang="tr-TR" sz="2400" dirty="0"/>
              <a:t>kesim </a:t>
            </a:r>
            <a:r>
              <a:rPr lang="tr-TR" sz="2400" dirty="0" smtClean="0"/>
              <a:t>kuruluşları yalnıza sosyal sorumluluk projeleri için </a:t>
            </a:r>
            <a:r>
              <a:rPr lang="tr-TR" sz="2400" dirty="0"/>
              <a:t>uygun başvuru </a:t>
            </a:r>
            <a:r>
              <a:rPr lang="tr-TR" sz="2400" dirty="0" smtClean="0"/>
              <a:t>sahipleridir, diğer projeler için ortak veya iştirakçi olabilirler.  </a:t>
            </a:r>
            <a:endParaRPr lang="tr-TR" sz="2400" dirty="0"/>
          </a:p>
        </p:txBody>
      </p:sp>
    </p:spTree>
    <p:extLst>
      <p:ext uri="{BB962C8B-B14F-4D97-AF65-F5344CB8AC3E}">
        <p14:creationId xmlns:p14="http://schemas.microsoft.com/office/powerpoint/2010/main" val="30164606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fld id="{FD05ED78-5036-4EC2-AF99-1ADB10D7344D}" type="datetime1">
              <a:rPr lang="tr-TR" smtClean="0"/>
              <a:t>30.01.2025</a:t>
            </a:fld>
            <a:endParaRPr lang="tr-TR" dirty="0"/>
          </a:p>
        </p:txBody>
      </p:sp>
      <p:sp>
        <p:nvSpPr>
          <p:cNvPr id="5" name="Slayt Numarası Yer Tutucusu 4"/>
          <p:cNvSpPr>
            <a:spLocks noGrp="1"/>
          </p:cNvSpPr>
          <p:nvPr>
            <p:ph type="sldNum" sz="quarter" idx="12"/>
          </p:nvPr>
        </p:nvSpPr>
        <p:spPr/>
        <p:txBody>
          <a:bodyPr/>
          <a:lstStyle/>
          <a:p>
            <a:fld id="{C324056D-C6CF-445C-B21F-A69A13AF14B2}" type="slidenum">
              <a:rPr lang="tr-TR" smtClean="0"/>
              <a:t>4</a:t>
            </a:fld>
            <a:endParaRPr lang="tr-TR" dirty="0"/>
          </a:p>
        </p:txBody>
      </p:sp>
      <p:sp>
        <p:nvSpPr>
          <p:cNvPr id="2" name="Unvan 1"/>
          <p:cNvSpPr>
            <a:spLocks noGrp="1"/>
          </p:cNvSpPr>
          <p:nvPr>
            <p:ph type="title"/>
          </p:nvPr>
        </p:nvSpPr>
        <p:spPr/>
        <p:txBody>
          <a:bodyPr>
            <a:normAutofit fontScale="90000"/>
          </a:bodyPr>
          <a:lstStyle/>
          <a:p>
            <a:r>
              <a:rPr lang="tr-TR" dirty="0" smtClean="0"/>
              <a:t>Süre ve Yer</a:t>
            </a:r>
            <a:endParaRPr lang="tr-TR" dirty="0"/>
          </a:p>
        </p:txBody>
      </p:sp>
      <p:sp>
        <p:nvSpPr>
          <p:cNvPr id="9" name="2 İçerik Yer Tutucusu"/>
          <p:cNvSpPr txBox="1">
            <a:spLocks/>
          </p:cNvSpPr>
          <p:nvPr/>
        </p:nvSpPr>
        <p:spPr>
          <a:xfrm>
            <a:off x="324036" y="1296921"/>
            <a:ext cx="8424428" cy="3552081"/>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vert="horz" wrap="square" lIns="91440" tIns="180000" rIns="91440" bIns="180000" rtlCol="0">
            <a:sp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algn="just"/>
            <a:r>
              <a:rPr lang="tr-TR" sz="2800" dirty="0" smtClean="0"/>
              <a:t>Projelerin azami süresi 18 aydır. </a:t>
            </a:r>
          </a:p>
          <a:p>
            <a:pPr algn="just"/>
            <a:r>
              <a:rPr lang="tr-TR" sz="2800" dirty="0" smtClean="0"/>
              <a:t>Projeler TRB1 bölgesi (Bingöl, Elazığ, Malatya ve Tunceli) illerinde uygulanmalıdır.</a:t>
            </a:r>
          </a:p>
          <a:p>
            <a:pPr algn="just"/>
            <a:r>
              <a:rPr lang="tr-TR" sz="2800" dirty="0"/>
              <a:t>Başvuru sahiplerinde hedeflenen bölgede kayıtlı olmaları veya merkezlerinin ya da yasal şubelerinin bu bölgede bulunması şartı aranmaz. Ancak proje faaliyetleri bölge içerisinde yürütülmelidir.</a:t>
            </a:r>
            <a:r>
              <a:rPr lang="tr-TR" sz="2800" dirty="0" smtClean="0"/>
              <a:t> </a:t>
            </a:r>
          </a:p>
        </p:txBody>
      </p:sp>
    </p:spTree>
    <p:extLst>
      <p:ext uri="{BB962C8B-B14F-4D97-AF65-F5344CB8AC3E}">
        <p14:creationId xmlns:p14="http://schemas.microsoft.com/office/powerpoint/2010/main" val="4722140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fld id="{FD05ED78-5036-4EC2-AF99-1ADB10D7344D}" type="datetime1">
              <a:rPr lang="tr-TR" smtClean="0"/>
              <a:t>30.01.2025</a:t>
            </a:fld>
            <a:endParaRPr lang="tr-TR" dirty="0"/>
          </a:p>
        </p:txBody>
      </p:sp>
      <p:sp>
        <p:nvSpPr>
          <p:cNvPr id="5" name="Slayt Numarası Yer Tutucusu 4"/>
          <p:cNvSpPr>
            <a:spLocks noGrp="1"/>
          </p:cNvSpPr>
          <p:nvPr>
            <p:ph type="sldNum" sz="quarter" idx="12"/>
          </p:nvPr>
        </p:nvSpPr>
        <p:spPr/>
        <p:txBody>
          <a:bodyPr/>
          <a:lstStyle/>
          <a:p>
            <a:fld id="{C324056D-C6CF-445C-B21F-A69A13AF14B2}" type="slidenum">
              <a:rPr lang="tr-TR" smtClean="0"/>
              <a:t>5</a:t>
            </a:fld>
            <a:endParaRPr lang="tr-TR" dirty="0"/>
          </a:p>
        </p:txBody>
      </p:sp>
      <p:sp>
        <p:nvSpPr>
          <p:cNvPr id="2" name="Unvan 1"/>
          <p:cNvSpPr>
            <a:spLocks noGrp="1"/>
          </p:cNvSpPr>
          <p:nvPr>
            <p:ph type="title"/>
          </p:nvPr>
        </p:nvSpPr>
        <p:spPr/>
        <p:txBody>
          <a:bodyPr>
            <a:normAutofit fontScale="90000"/>
          </a:bodyPr>
          <a:lstStyle/>
          <a:p>
            <a:r>
              <a:rPr lang="tr-TR" dirty="0" smtClean="0"/>
              <a:t>Destek Tutarı ve </a:t>
            </a:r>
            <a:br>
              <a:rPr lang="tr-TR" dirty="0" smtClean="0"/>
            </a:br>
            <a:r>
              <a:rPr lang="tr-TR" dirty="0" smtClean="0"/>
              <a:t>Eş Finansman Oranı</a:t>
            </a:r>
            <a:endParaRPr lang="tr-TR" dirty="0"/>
          </a:p>
        </p:txBody>
      </p:sp>
      <p:sp>
        <p:nvSpPr>
          <p:cNvPr id="7" name="2 İçerik Yer Tutucusu"/>
          <p:cNvSpPr>
            <a:spLocks noGrp="1"/>
          </p:cNvSpPr>
          <p:nvPr>
            <p:ph idx="1"/>
          </p:nvPr>
        </p:nvSpPr>
        <p:spPr>
          <a:xfrm>
            <a:off x="359817" y="1197996"/>
            <a:ext cx="8424366" cy="5200875"/>
          </a:xfrm>
          <a:ln>
            <a:solidFill>
              <a:schemeClr val="accent1"/>
            </a:solidFill>
          </a:ln>
        </p:spPr>
        <p:style>
          <a:lnRef idx="2">
            <a:schemeClr val="accent2"/>
          </a:lnRef>
          <a:fillRef idx="1">
            <a:schemeClr val="lt1"/>
          </a:fillRef>
          <a:effectRef idx="0">
            <a:schemeClr val="accent2"/>
          </a:effectRef>
          <a:fontRef idx="minor">
            <a:schemeClr val="dk1"/>
          </a:fontRef>
        </p:style>
        <p:txBody>
          <a:bodyPr wrap="square" lIns="144000" tIns="144000" rIns="144000" bIns="144000">
            <a:spAutoFit/>
          </a:bodyPr>
          <a:lstStyle/>
          <a:p>
            <a:pPr algn="just"/>
            <a:r>
              <a:rPr lang="tr-TR" sz="2400" dirty="0" smtClean="0"/>
              <a:t>Program </a:t>
            </a:r>
            <a:r>
              <a:rPr lang="tr-TR" sz="2400" dirty="0"/>
              <a:t>kapsamında desteklenecek projelerin asgari proje bütçesi 1</a:t>
            </a:r>
            <a:r>
              <a:rPr lang="tr-TR" sz="2400" dirty="0" smtClean="0"/>
              <a:t> </a:t>
            </a:r>
            <a:r>
              <a:rPr lang="tr-TR" sz="2400" dirty="0"/>
              <a:t>milyon TL’dir. </a:t>
            </a:r>
            <a:r>
              <a:rPr lang="tr-TR" sz="2400" dirty="0" smtClean="0"/>
              <a:t>Kamu </a:t>
            </a:r>
            <a:r>
              <a:rPr lang="tr-TR" sz="2400" dirty="0"/>
              <a:t>kurumları ile kâr amacı gütmeyen kuruluşların sahibi olduğu projelerde eş finansman katkısı asgari </a:t>
            </a:r>
            <a:r>
              <a:rPr lang="tr-TR" sz="2400" dirty="0" smtClean="0"/>
              <a:t>%10’dur. </a:t>
            </a:r>
          </a:p>
          <a:p>
            <a:pPr algn="just"/>
            <a:r>
              <a:rPr lang="tr-TR" sz="2400" dirty="0" smtClean="0"/>
              <a:t>Kâr </a:t>
            </a:r>
            <a:r>
              <a:rPr lang="tr-TR" sz="2400" dirty="0"/>
              <a:t>amacı güden kuruluşlar, sosyal sorumluluk projeleri için başvuru sahibi, diğer projelerde ise ancak proje ortağı veya iştirakçi olabilirler. Kâr amacı güden kuruluşların başvuru sahibi olduğu sosyal sorumluluk projelerinde eş finansman katkısı asgari </a:t>
            </a:r>
            <a:r>
              <a:rPr lang="tr-TR" sz="2400" dirty="0" smtClean="0"/>
              <a:t>%50’dir.</a:t>
            </a:r>
          </a:p>
          <a:p>
            <a:pPr algn="just"/>
            <a:r>
              <a:rPr lang="tr-TR" sz="2400" dirty="0"/>
              <a:t>Hâlihazırda başka bir finansman kaynağından desteklenen projeler Program kapsamında desteklenemez. Ancak, daha önce sosyal amaçlı olarak geliştirilmiş ve hayata geçirilmiş projelerin devamı niteliğinde tasarlanmış veya tamamlayıcı özelliğe sahip yeni projeler Program kapsamında desteklenebilir. </a:t>
            </a:r>
            <a:endParaRPr lang="tr-TR" sz="2400" dirty="0" smtClean="0"/>
          </a:p>
        </p:txBody>
      </p:sp>
    </p:spTree>
    <p:extLst>
      <p:ext uri="{BB962C8B-B14F-4D97-AF65-F5344CB8AC3E}">
        <p14:creationId xmlns:p14="http://schemas.microsoft.com/office/powerpoint/2010/main" val="22459579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fld id="{FD05ED78-5036-4EC2-AF99-1ADB10D7344D}" type="datetime1">
              <a:rPr lang="tr-TR" smtClean="0"/>
              <a:t>30.01.2025</a:t>
            </a:fld>
            <a:endParaRPr lang="tr-TR" dirty="0"/>
          </a:p>
        </p:txBody>
      </p:sp>
      <p:sp>
        <p:nvSpPr>
          <p:cNvPr id="5" name="Slayt Numarası Yer Tutucusu 4"/>
          <p:cNvSpPr>
            <a:spLocks noGrp="1"/>
          </p:cNvSpPr>
          <p:nvPr>
            <p:ph type="sldNum" sz="quarter" idx="12"/>
          </p:nvPr>
        </p:nvSpPr>
        <p:spPr/>
        <p:txBody>
          <a:bodyPr/>
          <a:lstStyle/>
          <a:p>
            <a:fld id="{C324056D-C6CF-445C-B21F-A69A13AF14B2}" type="slidenum">
              <a:rPr lang="tr-TR" smtClean="0"/>
              <a:t>6</a:t>
            </a:fld>
            <a:endParaRPr lang="tr-TR" dirty="0"/>
          </a:p>
        </p:txBody>
      </p:sp>
      <p:sp>
        <p:nvSpPr>
          <p:cNvPr id="10" name="Unvan 1"/>
          <p:cNvSpPr>
            <a:spLocks noGrp="1"/>
          </p:cNvSpPr>
          <p:nvPr>
            <p:ph type="title"/>
          </p:nvPr>
        </p:nvSpPr>
        <p:spPr>
          <a:xfrm>
            <a:off x="628650" y="526853"/>
            <a:ext cx="5184834" cy="324740"/>
          </a:xfrm>
        </p:spPr>
        <p:txBody>
          <a:bodyPr>
            <a:noAutofit/>
          </a:bodyPr>
          <a:lstStyle/>
          <a:p>
            <a:r>
              <a:rPr lang="tr-TR" sz="2400" dirty="0" smtClean="0"/>
              <a:t>Örnek Proje Temaları </a:t>
            </a:r>
            <a:endParaRPr lang="tr-TR" sz="2400" dirty="0"/>
          </a:p>
        </p:txBody>
      </p:sp>
      <p:sp>
        <p:nvSpPr>
          <p:cNvPr id="7" name="2 İçerik Yer Tutucusu"/>
          <p:cNvSpPr>
            <a:spLocks noGrp="1"/>
          </p:cNvSpPr>
          <p:nvPr>
            <p:ph idx="1"/>
          </p:nvPr>
        </p:nvSpPr>
        <p:spPr>
          <a:xfrm>
            <a:off x="359817" y="1096661"/>
            <a:ext cx="8424366" cy="1804047"/>
          </a:xfrm>
          <a:ln>
            <a:solidFill>
              <a:schemeClr val="accent1"/>
            </a:solidFill>
          </a:ln>
        </p:spPr>
        <p:style>
          <a:lnRef idx="2">
            <a:schemeClr val="accent2"/>
          </a:lnRef>
          <a:fillRef idx="1">
            <a:schemeClr val="lt1"/>
          </a:fillRef>
          <a:effectRef idx="0">
            <a:schemeClr val="accent2"/>
          </a:effectRef>
          <a:fontRef idx="minor">
            <a:schemeClr val="dk1"/>
          </a:fontRef>
        </p:style>
        <p:txBody>
          <a:bodyPr wrap="square" lIns="144000" tIns="144000" rIns="144000" bIns="144000">
            <a:spAutoFit/>
          </a:bodyPr>
          <a:lstStyle/>
          <a:p>
            <a:pPr marL="0" indent="0">
              <a:buNone/>
            </a:pPr>
            <a:r>
              <a:rPr lang="tr-TR" sz="2000" b="1" dirty="0"/>
              <a:t>İstihdam Garantili Mesleki Eğitim Projeleri  </a:t>
            </a:r>
          </a:p>
          <a:p>
            <a:pPr marL="0" lvl="0" indent="0" algn="just">
              <a:buNone/>
            </a:pPr>
            <a:r>
              <a:rPr lang="tr-TR" sz="2000" dirty="0" smtClean="0"/>
              <a:t>İşsiz </a:t>
            </a:r>
            <a:r>
              <a:rPr lang="tr-TR" sz="2000" dirty="0"/>
              <a:t>gençlerin ekonomik hayata kazandırılmasıdır. Bu tür projelerde gençlerin profesyonel eğitimler vasıtasıyla istihdam edilebilirliklerinin artırılması, eğitim sonrası istihdam edilmeleri ve böylece özel sektörün iş gücü ihtiyacının karşılanması sağlanmaktadır. </a:t>
            </a:r>
          </a:p>
        </p:txBody>
      </p:sp>
      <p:sp>
        <p:nvSpPr>
          <p:cNvPr id="9" name="2 İçerik Yer Tutucusu"/>
          <p:cNvSpPr txBox="1">
            <a:spLocks/>
          </p:cNvSpPr>
          <p:nvPr/>
        </p:nvSpPr>
        <p:spPr>
          <a:xfrm>
            <a:off x="359817" y="3181385"/>
            <a:ext cx="8424366" cy="2358045"/>
          </a:xfrm>
          <a:prstGeom prst="rect">
            <a:avLst/>
          </a:prstGeom>
          <a:ln w="12700" cap="flat" cmpd="sng" algn="ctr">
            <a:solidFill>
              <a:schemeClr val="accent1"/>
            </a:solidFill>
            <a:prstDash val="solid"/>
            <a:miter lim="800000"/>
          </a:ln>
        </p:spPr>
        <p:style>
          <a:lnRef idx="2">
            <a:schemeClr val="accent2"/>
          </a:lnRef>
          <a:fillRef idx="1">
            <a:schemeClr val="lt1"/>
          </a:fillRef>
          <a:effectRef idx="0">
            <a:schemeClr val="accent2"/>
          </a:effectRef>
          <a:fontRef idx="minor">
            <a:schemeClr val="dk1"/>
          </a:fontRef>
        </p:style>
        <p:txBody>
          <a:bodyPr vert="horz" wrap="square" lIns="144000" tIns="144000" rIns="144000" bIns="14400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None/>
            </a:pPr>
            <a:r>
              <a:rPr lang="tr-TR" sz="2000" b="1" dirty="0"/>
              <a:t>Kooperatiflerin Ölçeklendirilmesi </a:t>
            </a:r>
            <a:r>
              <a:rPr lang="tr-TR" sz="2000" b="1" dirty="0" smtClean="0"/>
              <a:t>Projeleri</a:t>
            </a:r>
          </a:p>
          <a:p>
            <a:pPr marL="0" indent="0" algn="just">
              <a:buNone/>
            </a:pPr>
            <a:r>
              <a:rPr lang="tr-TR" sz="2000" dirty="0" smtClean="0"/>
              <a:t>Kooperatifin </a:t>
            </a:r>
            <a:r>
              <a:rPr lang="tr-TR" sz="2000" dirty="0"/>
              <a:t>mali ve kurumsal faaliyetlerinin sürekliliğinin sağlanarak üyelerine gelir getirecek şekilde üretim faaliyetlerinin gerçekleştirilmesi ve ticarileştirilmesidir. Yeni kooperatif kurulumu yerine var olan kooperatiflerin markalaşma, kaliteli üretim ve pazarlara erişim imkanlarının artırılması konularında desteklenmesi, farklı kooperatiflerin bir araya gelmesinin teşvik edilmesi ve farklı yapılarda iş birliklerinin geliştirilmesi önceliklendirilmektedir.</a:t>
            </a:r>
          </a:p>
        </p:txBody>
      </p:sp>
    </p:spTree>
    <p:extLst>
      <p:ext uri="{BB962C8B-B14F-4D97-AF65-F5344CB8AC3E}">
        <p14:creationId xmlns:p14="http://schemas.microsoft.com/office/powerpoint/2010/main" val="29177906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fld id="{FD05ED78-5036-4EC2-AF99-1ADB10D7344D}" type="datetime1">
              <a:rPr lang="tr-TR" smtClean="0"/>
              <a:t>30.01.2025</a:t>
            </a:fld>
            <a:endParaRPr lang="tr-TR" dirty="0"/>
          </a:p>
        </p:txBody>
      </p:sp>
      <p:sp>
        <p:nvSpPr>
          <p:cNvPr id="5" name="Slayt Numarası Yer Tutucusu 4"/>
          <p:cNvSpPr>
            <a:spLocks noGrp="1"/>
          </p:cNvSpPr>
          <p:nvPr>
            <p:ph type="sldNum" sz="quarter" idx="12"/>
          </p:nvPr>
        </p:nvSpPr>
        <p:spPr/>
        <p:txBody>
          <a:bodyPr/>
          <a:lstStyle/>
          <a:p>
            <a:fld id="{C324056D-C6CF-445C-B21F-A69A13AF14B2}" type="slidenum">
              <a:rPr lang="tr-TR" smtClean="0"/>
              <a:t>7</a:t>
            </a:fld>
            <a:endParaRPr lang="tr-TR" dirty="0"/>
          </a:p>
        </p:txBody>
      </p:sp>
      <p:sp>
        <p:nvSpPr>
          <p:cNvPr id="10" name="Unvan 1"/>
          <p:cNvSpPr>
            <a:spLocks noGrp="1"/>
          </p:cNvSpPr>
          <p:nvPr>
            <p:ph type="title"/>
          </p:nvPr>
        </p:nvSpPr>
        <p:spPr>
          <a:xfrm>
            <a:off x="628650" y="526853"/>
            <a:ext cx="5184834" cy="324740"/>
          </a:xfrm>
        </p:spPr>
        <p:txBody>
          <a:bodyPr>
            <a:noAutofit/>
          </a:bodyPr>
          <a:lstStyle/>
          <a:p>
            <a:r>
              <a:rPr lang="tr-TR" sz="2400" dirty="0" smtClean="0"/>
              <a:t>Örnek Proje Temaları </a:t>
            </a:r>
            <a:endParaRPr lang="tr-TR" sz="2400" dirty="0"/>
          </a:p>
        </p:txBody>
      </p:sp>
      <p:sp>
        <p:nvSpPr>
          <p:cNvPr id="7" name="2 İçerik Yer Tutucusu"/>
          <p:cNvSpPr>
            <a:spLocks noGrp="1"/>
          </p:cNvSpPr>
          <p:nvPr>
            <p:ph idx="1"/>
          </p:nvPr>
        </p:nvSpPr>
        <p:spPr>
          <a:xfrm>
            <a:off x="359817" y="1096661"/>
            <a:ext cx="8424366" cy="2358045"/>
          </a:xfrm>
          <a:ln>
            <a:solidFill>
              <a:schemeClr val="accent1"/>
            </a:solidFill>
          </a:ln>
        </p:spPr>
        <p:style>
          <a:lnRef idx="2">
            <a:schemeClr val="accent2"/>
          </a:lnRef>
          <a:fillRef idx="1">
            <a:schemeClr val="lt1"/>
          </a:fillRef>
          <a:effectRef idx="0">
            <a:schemeClr val="accent2"/>
          </a:effectRef>
          <a:fontRef idx="minor">
            <a:schemeClr val="dk1"/>
          </a:fontRef>
        </p:style>
        <p:txBody>
          <a:bodyPr wrap="square" lIns="144000" tIns="144000" rIns="144000" bIns="144000">
            <a:spAutoFit/>
          </a:bodyPr>
          <a:lstStyle/>
          <a:p>
            <a:pPr marL="0" indent="0">
              <a:buNone/>
            </a:pPr>
            <a:r>
              <a:rPr lang="tr-TR" sz="2000" b="1" dirty="0"/>
              <a:t>Hane Halkı Gelir Getirici Projeler  </a:t>
            </a:r>
          </a:p>
          <a:p>
            <a:pPr marL="0" lvl="0" indent="0" algn="just">
              <a:buNone/>
            </a:pPr>
            <a:r>
              <a:rPr lang="tr-TR" sz="2000" dirty="0" smtClean="0"/>
              <a:t>Aile </a:t>
            </a:r>
            <a:r>
              <a:rPr lang="tr-TR" sz="2000" dirty="0"/>
              <a:t>fertlerinin evlerinde veya yaşam alanlarına yakın yerlerde (tarımsal ve hayvansal üretim projeleri için) üretim yapmaları ve özel sektör bağlantıları kurularak sözleşmeli üretim ya da parça başı üretim modelleriyle gelir elde etmeleri amaçlanmaktadır. Kırsalda gelir düzeyi düşük haneler, engelliler, yaşlılar veya bakım yükü nedeniyle evden ayrılamayacak durumda bulunan kadınlar hane halkı gelir getirici projelerin hedef kitlesini oluşturmaktadır.</a:t>
            </a:r>
          </a:p>
        </p:txBody>
      </p:sp>
      <p:sp>
        <p:nvSpPr>
          <p:cNvPr id="6" name="2 İçerik Yer Tutucusu"/>
          <p:cNvSpPr txBox="1">
            <a:spLocks/>
          </p:cNvSpPr>
          <p:nvPr/>
        </p:nvSpPr>
        <p:spPr>
          <a:xfrm>
            <a:off x="359817" y="3716224"/>
            <a:ext cx="8424366" cy="2081046"/>
          </a:xfrm>
          <a:prstGeom prst="rect">
            <a:avLst/>
          </a:prstGeom>
          <a:ln w="12700" cap="flat" cmpd="sng" algn="ctr">
            <a:solidFill>
              <a:schemeClr val="accent1"/>
            </a:solidFill>
            <a:prstDash val="solid"/>
            <a:miter lim="800000"/>
          </a:ln>
        </p:spPr>
        <p:style>
          <a:lnRef idx="2">
            <a:schemeClr val="accent2"/>
          </a:lnRef>
          <a:fillRef idx="1">
            <a:schemeClr val="lt1"/>
          </a:fillRef>
          <a:effectRef idx="0">
            <a:schemeClr val="accent2"/>
          </a:effectRef>
          <a:fontRef idx="minor">
            <a:schemeClr val="dk1"/>
          </a:fontRef>
        </p:style>
        <p:txBody>
          <a:bodyPr vert="horz" wrap="square" lIns="144000" tIns="144000" rIns="144000" bIns="14400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None/>
            </a:pPr>
            <a:r>
              <a:rPr lang="tr-TR" sz="2000" b="1" dirty="0"/>
              <a:t>Üretim Alanlarında Kreş Kurulması </a:t>
            </a:r>
            <a:endParaRPr lang="tr-TR" sz="2000" b="1" dirty="0" smtClean="0"/>
          </a:p>
          <a:p>
            <a:pPr marL="0" indent="0" algn="just">
              <a:buNone/>
            </a:pPr>
            <a:r>
              <a:rPr lang="tr-TR" sz="2000" dirty="0" smtClean="0"/>
              <a:t>Kadınların </a:t>
            </a:r>
            <a:r>
              <a:rPr lang="tr-TR" sz="2000" dirty="0"/>
              <a:t>ekonomik hayata daha aktif katılımlarının sağlanmasıdır. Bunun sağlanması için kadınların bakım yüklerinin hafifletilmesi önemli faktörlerden biridir. Bu nedenle kadın çalışan sayısının yüksek olduğu sanayi ve üretim alanlarında ulusal standartlara uygun kreşler yapılması ve işletilmesi öngörülmektedir.</a:t>
            </a:r>
          </a:p>
        </p:txBody>
      </p:sp>
    </p:spTree>
    <p:extLst>
      <p:ext uri="{BB962C8B-B14F-4D97-AF65-F5344CB8AC3E}">
        <p14:creationId xmlns:p14="http://schemas.microsoft.com/office/powerpoint/2010/main" val="4980999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fld id="{FD05ED78-5036-4EC2-AF99-1ADB10D7344D}" type="datetime1">
              <a:rPr lang="tr-TR" smtClean="0"/>
              <a:t>30.01.2025</a:t>
            </a:fld>
            <a:endParaRPr lang="tr-TR" dirty="0"/>
          </a:p>
        </p:txBody>
      </p:sp>
      <p:sp>
        <p:nvSpPr>
          <p:cNvPr id="5" name="Slayt Numarası Yer Tutucusu 4"/>
          <p:cNvSpPr>
            <a:spLocks noGrp="1"/>
          </p:cNvSpPr>
          <p:nvPr>
            <p:ph type="sldNum" sz="quarter" idx="12"/>
          </p:nvPr>
        </p:nvSpPr>
        <p:spPr/>
        <p:txBody>
          <a:bodyPr/>
          <a:lstStyle/>
          <a:p>
            <a:fld id="{C324056D-C6CF-445C-B21F-A69A13AF14B2}" type="slidenum">
              <a:rPr lang="tr-TR" smtClean="0"/>
              <a:t>8</a:t>
            </a:fld>
            <a:endParaRPr lang="tr-TR" dirty="0"/>
          </a:p>
        </p:txBody>
      </p:sp>
      <p:sp>
        <p:nvSpPr>
          <p:cNvPr id="10" name="Unvan 1"/>
          <p:cNvSpPr>
            <a:spLocks noGrp="1"/>
          </p:cNvSpPr>
          <p:nvPr>
            <p:ph type="title"/>
          </p:nvPr>
        </p:nvSpPr>
        <p:spPr>
          <a:xfrm>
            <a:off x="628650" y="526853"/>
            <a:ext cx="5184834" cy="324740"/>
          </a:xfrm>
        </p:spPr>
        <p:txBody>
          <a:bodyPr>
            <a:noAutofit/>
          </a:bodyPr>
          <a:lstStyle/>
          <a:p>
            <a:r>
              <a:rPr lang="tr-TR" sz="2400" dirty="0" smtClean="0"/>
              <a:t>Örnek Proje Temaları </a:t>
            </a:r>
            <a:endParaRPr lang="tr-TR" sz="2400" dirty="0"/>
          </a:p>
        </p:txBody>
      </p:sp>
      <p:sp>
        <p:nvSpPr>
          <p:cNvPr id="7" name="2 İçerik Yer Tutucusu"/>
          <p:cNvSpPr>
            <a:spLocks noGrp="1"/>
          </p:cNvSpPr>
          <p:nvPr>
            <p:ph idx="1"/>
          </p:nvPr>
        </p:nvSpPr>
        <p:spPr>
          <a:xfrm>
            <a:off x="359817" y="1096661"/>
            <a:ext cx="8424366" cy="2635044"/>
          </a:xfrm>
          <a:ln>
            <a:solidFill>
              <a:schemeClr val="accent1"/>
            </a:solidFill>
          </a:ln>
        </p:spPr>
        <p:style>
          <a:lnRef idx="2">
            <a:schemeClr val="accent2"/>
          </a:lnRef>
          <a:fillRef idx="1">
            <a:schemeClr val="lt1"/>
          </a:fillRef>
          <a:effectRef idx="0">
            <a:schemeClr val="accent2"/>
          </a:effectRef>
          <a:fontRef idx="minor">
            <a:schemeClr val="dk1"/>
          </a:fontRef>
        </p:style>
        <p:txBody>
          <a:bodyPr wrap="square" lIns="144000" tIns="144000" rIns="144000" bIns="144000">
            <a:spAutoFit/>
          </a:bodyPr>
          <a:lstStyle/>
          <a:p>
            <a:pPr marL="0" indent="0">
              <a:buNone/>
            </a:pPr>
            <a:r>
              <a:rPr lang="tr-TR" sz="2000" b="1" dirty="0"/>
              <a:t>Kadınlara Yönelik Sosyal Üretim Merkezleri  </a:t>
            </a:r>
          </a:p>
          <a:p>
            <a:pPr marL="0" lvl="0" indent="0" algn="just">
              <a:buNone/>
            </a:pPr>
            <a:r>
              <a:rPr lang="tr-TR" sz="2000" dirty="0" smtClean="0"/>
              <a:t>Ekonomik </a:t>
            </a:r>
            <a:r>
              <a:rPr lang="tr-TR" sz="2000" dirty="0"/>
              <a:t>ve sosyal açıdan dezavantajlı durumda olan kadınların toplumsal hayata entegrasyonlarının güçlendirilmesi, gelir getirici faaliyetlerde bulunmaları ve istihdam edilmeleridir. Çok yönlü hizmet sunan bu merkezlerde eğitimlerin profesyonel olması, yaş grubuna göre kadınların çocuklarını da getirebilmelerine yönelik alanların kurgulanması ve güvenliğin sağlanması önem taşımaktadır. Dezavantajlı bölgelerde yaşayan, gelir düzeyi düşük ve sosyal yardım alan kadınlar hedef kitleyi oluşturmaktadır. </a:t>
            </a:r>
          </a:p>
        </p:txBody>
      </p:sp>
      <p:sp>
        <p:nvSpPr>
          <p:cNvPr id="6" name="2 İçerik Yer Tutucusu"/>
          <p:cNvSpPr txBox="1">
            <a:spLocks/>
          </p:cNvSpPr>
          <p:nvPr/>
        </p:nvSpPr>
        <p:spPr>
          <a:xfrm>
            <a:off x="359817" y="4078387"/>
            <a:ext cx="8424366" cy="1804047"/>
          </a:xfrm>
          <a:prstGeom prst="rect">
            <a:avLst/>
          </a:prstGeom>
          <a:ln w="12700" cap="flat" cmpd="sng" algn="ctr">
            <a:solidFill>
              <a:schemeClr val="accent1"/>
            </a:solidFill>
            <a:prstDash val="solid"/>
            <a:miter lim="800000"/>
          </a:ln>
        </p:spPr>
        <p:style>
          <a:lnRef idx="2">
            <a:schemeClr val="accent2"/>
          </a:lnRef>
          <a:fillRef idx="1">
            <a:schemeClr val="lt1"/>
          </a:fillRef>
          <a:effectRef idx="0">
            <a:schemeClr val="accent2"/>
          </a:effectRef>
          <a:fontRef idx="minor">
            <a:schemeClr val="dk1"/>
          </a:fontRef>
        </p:style>
        <p:txBody>
          <a:bodyPr vert="horz" wrap="square" lIns="144000" tIns="144000" rIns="144000" bIns="14400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None/>
            </a:pPr>
            <a:r>
              <a:rPr lang="tr-TR" sz="2000" b="1" dirty="0"/>
              <a:t>Engelli Bireyler Ve Bakım Veren Kadınlara Yönelik Gündüzlü Bakım </a:t>
            </a:r>
            <a:r>
              <a:rPr lang="tr-TR" sz="2000" b="1" dirty="0" smtClean="0"/>
              <a:t>Merkezleri</a:t>
            </a:r>
          </a:p>
          <a:p>
            <a:pPr marL="0" indent="0">
              <a:buNone/>
            </a:pPr>
            <a:r>
              <a:rPr lang="tr-TR" sz="2000" dirty="0" smtClean="0"/>
              <a:t>Engelli </a:t>
            </a:r>
            <a:r>
              <a:rPr lang="tr-TR" sz="2000" dirty="0"/>
              <a:t>bireylerin toplumsal hayattan kopuk şekilde yaşam sürmelerinin önüne geçilmesi ve bunu yaparken bakım yükü nedeniyle zorluk yaşayan kadınların da kendilerine vakit ayırabilecekleri, sosyalleşebilecekleri ve küçük ölçekli üretim faaliyetlerinde bulunabilecekleri ortamın sağlanmasıdır.</a:t>
            </a:r>
          </a:p>
        </p:txBody>
      </p:sp>
    </p:spTree>
    <p:extLst>
      <p:ext uri="{BB962C8B-B14F-4D97-AF65-F5344CB8AC3E}">
        <p14:creationId xmlns:p14="http://schemas.microsoft.com/office/powerpoint/2010/main" val="31055022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fld id="{FD05ED78-5036-4EC2-AF99-1ADB10D7344D}" type="datetime1">
              <a:rPr lang="tr-TR" smtClean="0"/>
              <a:t>30.01.2025</a:t>
            </a:fld>
            <a:endParaRPr lang="tr-TR" dirty="0"/>
          </a:p>
        </p:txBody>
      </p:sp>
      <p:sp>
        <p:nvSpPr>
          <p:cNvPr id="5" name="Slayt Numarası Yer Tutucusu 4"/>
          <p:cNvSpPr>
            <a:spLocks noGrp="1"/>
          </p:cNvSpPr>
          <p:nvPr>
            <p:ph type="sldNum" sz="quarter" idx="12"/>
          </p:nvPr>
        </p:nvSpPr>
        <p:spPr/>
        <p:txBody>
          <a:bodyPr/>
          <a:lstStyle/>
          <a:p>
            <a:fld id="{C324056D-C6CF-445C-B21F-A69A13AF14B2}" type="slidenum">
              <a:rPr lang="tr-TR" smtClean="0"/>
              <a:t>9</a:t>
            </a:fld>
            <a:endParaRPr lang="tr-TR" dirty="0"/>
          </a:p>
        </p:txBody>
      </p:sp>
      <p:sp>
        <p:nvSpPr>
          <p:cNvPr id="2" name="Unvan 1"/>
          <p:cNvSpPr>
            <a:spLocks noGrp="1"/>
          </p:cNvSpPr>
          <p:nvPr>
            <p:ph type="title"/>
          </p:nvPr>
        </p:nvSpPr>
        <p:spPr/>
        <p:txBody>
          <a:bodyPr>
            <a:normAutofit fontScale="90000"/>
          </a:bodyPr>
          <a:lstStyle/>
          <a:p>
            <a:r>
              <a:rPr lang="tr-TR" dirty="0" smtClean="0"/>
              <a:t>Avantajlı Projeler </a:t>
            </a:r>
            <a:endParaRPr lang="tr-TR" dirty="0"/>
          </a:p>
        </p:txBody>
      </p:sp>
      <p:sp>
        <p:nvSpPr>
          <p:cNvPr id="6" name="2 İçerik Yer Tutucusu"/>
          <p:cNvSpPr>
            <a:spLocks noGrp="1"/>
          </p:cNvSpPr>
          <p:nvPr>
            <p:ph idx="1"/>
          </p:nvPr>
        </p:nvSpPr>
        <p:spPr>
          <a:xfrm>
            <a:off x="359817" y="1156318"/>
            <a:ext cx="8424366" cy="3649681"/>
          </a:xfrm>
          <a:ln>
            <a:solidFill>
              <a:schemeClr val="accent1"/>
            </a:solidFill>
          </a:ln>
        </p:spPr>
        <p:style>
          <a:lnRef idx="2">
            <a:schemeClr val="accent2"/>
          </a:lnRef>
          <a:fillRef idx="1">
            <a:schemeClr val="lt1"/>
          </a:fillRef>
          <a:effectRef idx="0">
            <a:schemeClr val="accent2"/>
          </a:effectRef>
          <a:fontRef idx="minor">
            <a:schemeClr val="dk1"/>
          </a:fontRef>
        </p:style>
        <p:txBody>
          <a:bodyPr wrap="square" lIns="144000" tIns="144000" rIns="144000" bIns="144000">
            <a:spAutoFit/>
          </a:bodyPr>
          <a:lstStyle/>
          <a:p>
            <a:pPr lvl="0" algn="just">
              <a:buFont typeface="Wingdings" panose="05000000000000000000" pitchFamily="2" charset="2"/>
              <a:buChar char="Ø"/>
            </a:pPr>
            <a:r>
              <a:rPr lang="tr-TR" dirty="0"/>
              <a:t>Genç, kadın ve engellilerin istihdamını hedefleyen, yenilikçilik, ortaklık ve iş birliği boyutu güçlü projeler,</a:t>
            </a:r>
          </a:p>
          <a:p>
            <a:pPr lvl="0" algn="just">
              <a:buFont typeface="Wingdings" panose="05000000000000000000" pitchFamily="2" charset="2"/>
              <a:buChar char="Ø"/>
            </a:pPr>
            <a:r>
              <a:rPr lang="tr-TR" dirty="0"/>
              <a:t>Doğrudan sosyal sorumluluk projesi olmasa da özel sektörün içerisinde yer aldığı ve nakdi eş finansman katkısı sunmayı taahhüt ettiği projeler,</a:t>
            </a:r>
          </a:p>
          <a:p>
            <a:pPr algn="just">
              <a:buFont typeface="Wingdings" panose="05000000000000000000" pitchFamily="2" charset="2"/>
              <a:buChar char="Ø"/>
            </a:pPr>
            <a:r>
              <a:rPr lang="tr-TR" dirty="0"/>
              <a:t>Proje kapsamında kullanılması öngörülen fiziksel mekânın sıfırdan bir inşaat yerine atıl kamu binalarının değerlendirilerek karşılanmasını öngören projeler</a:t>
            </a: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74240" y="371916"/>
            <a:ext cx="474909" cy="474909"/>
          </a:xfrm>
          <a:prstGeom prst="rect">
            <a:avLst/>
          </a:prstGeom>
        </p:spPr>
      </p:pic>
    </p:spTree>
    <p:extLst>
      <p:ext uri="{BB962C8B-B14F-4D97-AF65-F5344CB8AC3E}">
        <p14:creationId xmlns:p14="http://schemas.microsoft.com/office/powerpoint/2010/main" val="556132827"/>
      </p:ext>
    </p:extLst>
  </p:cSld>
  <p:clrMapOvr>
    <a:masterClrMapping/>
  </p:clrMapOvr>
  <p:timing>
    <p:tnLst>
      <p:par>
        <p:cTn id="1" dur="indefinite" restart="never" nodeType="tmRoot"/>
      </p:par>
    </p:tnLst>
  </p:timing>
</p:sld>
</file>

<file path=ppt/theme/theme1.xml><?xml version="1.0" encoding="utf-8"?>
<a:theme xmlns:a="http://schemas.openxmlformats.org/drawingml/2006/main" name="4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11076</TotalTime>
  <Words>1261</Words>
  <Application>Microsoft Office PowerPoint</Application>
  <PresentationFormat>Ekran Gösterisi (4:3)</PresentationFormat>
  <Paragraphs>111</Paragraphs>
  <Slides>16</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16</vt:i4>
      </vt:variant>
    </vt:vector>
  </HeadingPairs>
  <TitlesOfParts>
    <vt:vector size="23" baseType="lpstr">
      <vt:lpstr>Arial</vt:lpstr>
      <vt:lpstr>Calibri</vt:lpstr>
      <vt:lpstr>Calibri Light</vt:lpstr>
      <vt:lpstr>Times New Roman</vt:lpstr>
      <vt:lpstr>Verdana</vt:lpstr>
      <vt:lpstr>Wingdings</vt:lpstr>
      <vt:lpstr>4_Office Teması</vt:lpstr>
      <vt:lpstr>PowerPoint Sunusu</vt:lpstr>
      <vt:lpstr>Programın Amacı </vt:lpstr>
      <vt:lpstr>Uygun Başvuru Sahipleri </vt:lpstr>
      <vt:lpstr>Süre ve Yer</vt:lpstr>
      <vt:lpstr>Destek Tutarı ve  Eş Finansman Oranı</vt:lpstr>
      <vt:lpstr>Örnek Proje Temaları </vt:lpstr>
      <vt:lpstr>Örnek Proje Temaları </vt:lpstr>
      <vt:lpstr>Örnek Proje Temaları </vt:lpstr>
      <vt:lpstr>Avantajlı Projeler </vt:lpstr>
      <vt:lpstr>Desteklenmeyecek  Projeler ve Faaliyetler  </vt:lpstr>
      <vt:lpstr>Başvuru Süreci </vt:lpstr>
      <vt:lpstr>Örnek Projeler </vt:lpstr>
      <vt:lpstr>Örnek Projeler </vt:lpstr>
      <vt:lpstr>Örnek Projeler </vt:lpstr>
      <vt:lpstr>Örnek Projeler </vt:lpstr>
      <vt:lpstr>PowerPoint Sunusu</vt:lpstr>
    </vt:vector>
  </TitlesOfParts>
  <Company>NouS/TncTR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FKA-Tasarım</dc:creator>
  <cp:lastModifiedBy>NAİM BOŞKUT</cp:lastModifiedBy>
  <cp:revision>816</cp:revision>
  <dcterms:created xsi:type="dcterms:W3CDTF">2020-01-03T09:04:24Z</dcterms:created>
  <dcterms:modified xsi:type="dcterms:W3CDTF">2025-01-30T17:52:16Z</dcterms:modified>
</cp:coreProperties>
</file>